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7" r:id="rId3"/>
    <p:sldId id="331" r:id="rId4"/>
    <p:sldId id="382" r:id="rId5"/>
    <p:sldId id="383" r:id="rId6"/>
    <p:sldId id="384" r:id="rId7"/>
    <p:sldId id="326" r:id="rId8"/>
    <p:sldId id="386" r:id="rId9"/>
    <p:sldId id="385" r:id="rId10"/>
    <p:sldId id="381" r:id="rId11"/>
    <p:sldId id="318" r:id="rId12"/>
    <p:sldId id="321" r:id="rId13"/>
    <p:sldId id="374" r:id="rId14"/>
    <p:sldId id="387" r:id="rId15"/>
    <p:sldId id="340" r:id="rId16"/>
    <p:sldId id="377" r:id="rId17"/>
    <p:sldId id="378" r:id="rId18"/>
    <p:sldId id="376" r:id="rId19"/>
    <p:sldId id="270" r:id="rId20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86CD07-8E0A-4248-9BE1-BB91C54596CE}">
          <p14:sldIdLst>
            <p14:sldId id="256"/>
            <p14:sldId id="297"/>
            <p14:sldId id="331"/>
            <p14:sldId id="382"/>
            <p14:sldId id="383"/>
            <p14:sldId id="384"/>
            <p14:sldId id="326"/>
            <p14:sldId id="386"/>
            <p14:sldId id="385"/>
            <p14:sldId id="381"/>
            <p14:sldId id="318"/>
            <p14:sldId id="321"/>
            <p14:sldId id="374"/>
            <p14:sldId id="387"/>
            <p14:sldId id="340"/>
            <p14:sldId id="377"/>
            <p14:sldId id="378"/>
            <p14:sldId id="376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B"/>
    <a:srgbClr val="E50000"/>
    <a:srgbClr val="005C08"/>
    <a:srgbClr val="869FC4"/>
    <a:srgbClr val="CB8582"/>
    <a:srgbClr val="ECD3D1"/>
    <a:srgbClr val="D8DBE4"/>
    <a:srgbClr val="FF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/>
    <p:restoredTop sz="89116"/>
  </p:normalViewPr>
  <p:slideViewPr>
    <p:cSldViewPr snapToGrid="0" snapToObjects="1">
      <p:cViewPr varScale="1">
        <p:scale>
          <a:sx n="104" d="100"/>
          <a:sy n="104" d="100"/>
        </p:scale>
        <p:origin x="240" y="4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1T07:17:01.5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0 113 24575,'52'0'0,"-11"0"0,9 0 0,-1 0 0,-5 0 0,0 0 0,5 0-1967,0 0 1,4 0 0,4 0 0,0 0 0,-3 0 1668,-4 0 0,-1 0 0,0 0 0,1 0 0,1 0-62,2 0 1,2 0 0,2 0 0,-1 0 0,-2 0 0,-3 0 359,5 0 0,-5 0 0,1 0 0,3 0 0,-7 0 0,3 0 0,3 0 0,-2 0 0,-2 0 0,-4 0 36,0 0 0,-4 0 1,-2 0-1,2 0-36,4 0 0,2 0 0,-1 0 0,0 0 0,1 0 0,0 0 0,-2 0 0,-4 0-525,9 0 0,-2 0 525,-1 0 0,2 0 0,-4 0 1115,2 0 1,-3 0-1116,0 0 0,-3 0 4084,7 0-4084,-5 0 3490,-21 0-3490,-2 0 2740,-10 0-2740,-1 0 1767,-4 0-1767,-4 0 69,0 2-69,-6-1 0,1 1 0,-2-2 0,0 2 0,-1-1 0,-4 5 0,-1-5 0,-5 6 0,1-6 0,-1 2 0,1 1 0,-1-4 0,-5 8 0,4-7 0,0 3 0,3 0 0,7-3 0,-3 2 0,4-3 0,0 3 0,3-1 0,0 5 0,0-4 0,0 1 0,-2-4 0,3 2 0,-4-1 0,2 1 0,-3-2 0,1 0 0,-5 0 0,4 2 0,-3-1 0,4 2 0,0-3 0,1 0 0,2 2 0,2-2 0,4 3 0,2-3 0,0 0 0,0 0 0,1 0 0,0 0 0,0 0 0,-1 0 0,1-3 0,0 2 0,5-1 0,-4-1 0,3 2 0,-4-1 0,0 2 0,0 0 0,0-3 0,0 2 0,-1-1 0,-2 0 0,1 1 0,-1-1 0,3 0 0,-1 1 0,1-4 0,0 4 0,5-5 0,-4 5 0,3-5 0,-4 5 0,0-1 0,0-1 0,0 2 0,-3-3 0,2 3 0,-3-1 0,1-1 0,2 3 0,-2-6 0,3 6 0,0-3 0,0 0 0,0 3 0,0-3 0,-3 0 0,2 3 0,-2-3 0,2 3 0,0 0 0,0 0 0,0 0 0,-2-2 0,1 2 0,-1-2 0,2 2 0,0-3 0,0 3 0,0-2 0,0 2 0,1-3 0,-1 3 0,1-2 0,0 2 0,0-3 0,0 2 0,0-4 0,0 4 0,0-1 0,0-1 0,0 2 0,-1-1 0,-3 2 0,-6 0 0,-2 0 0,-3 0 0,4 0 0,0 0 0,0 0 0,-1 0 0,0 0 0,1 0 0,-1 0 0,0 0 0,0 0 0,0 0 0,0 0 0,-4 0 0,3 0 0,-3 0 0,0 0 0,3 0 0,-3 0 0,4 0 0,0 0 0,1 0 0,-1 0 0,1 0 0,-5 0 0,4 0 0,-9 0 0,8-3 0,-7-1 0,3 0 0,-5 1 0,5 0 0,1 3 0,4-3 0,3 1 0,-2 1 0,3-1 0,-3 2 0,3-2 0,-5 1 0,6-3 0,-5 3 0,3-1 0,-2 0 0,0 1 0,-3-3 0,1 0 0,-2 1 0,3 0 0,3 1 0,-2 1 0,2-4 0,-2 5 0,0-3 0,1 3 0,-1 0 0,0 0 0,3-2 0,-2 2 0,1-4 0,-1 3 0,-1-1 0,0 0 0,0 1 0,1-1 0,1-1 0,3 3 0,3-3 0,0 3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4T19:48:09.6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0 114 24575,'52'0'0,"-11"0"0,9 0 0,-1 0 0,-5 0 0,0 0 0,5 0-1967,0 0 1,4 0 0,4 0 0,0 0 0,-3 0 1668,-4 0 0,-1 0 0,0 0 0,1 0 0,1 0-62,2 0 1,2 0 0,2 0 0,-1 0 0,-2 0 0,-3 0 359,5 0 0,-5 0 0,1 0 0,3 0 0,-7 0 0,3 0 0,3 0 0,-2 0 0,-2 0 0,-4 0 36,0 0 0,-4 0 1,-2 0-1,2 0-36,4 0 0,2 0 0,-1 0 0,0 0 0,1 0 0,0 0 0,-2 0 0,-4 0-525,9 0 0,-2 0 525,-1 0 0,2 0 0,-4 0 1115,2 0 1,-3 0-1116,0 0 0,-3 0 4084,7 0-4084,-5 0 3490,-21 0-3490,-2 0 2740,-10 0-2740,-1 0 1767,-4 0-1767,-4 0 69,0 2-69,-6-1 0,1 1 0,-2-2 0,0 2 0,-1-1 0,-4 5 0,-1-5 0,-5 6 0,1-6 0,-1 2 0,1 1 0,-1-4 0,-5 8 0,4-7 0,0 3 0,3 0 0,7-3 0,-3 2 0,4-3 0,0 3 0,3-1 0,0 5 0,0-4 0,0 1 0,-2-4 0,3 2 0,-4-1 0,2 1 0,-3-2 0,1 0 0,-5 0 0,4 2 0,-3-1 0,4 2 0,0-3 0,1 0 0,2 2 0,2-2 0,4 3 0,2-3 0,0 0 0,0 0 0,1 0 0,0 0 0,0 0 0,-1 0 0,1-3 0,0 2 0,5-1 0,-4-1 0,3 2 0,-4-1 0,0 2 0,0 0 0,0-3 0,0 2 0,-1-1 0,-2 0 0,1 1 0,-1-1 0,3 0 0,-1 1 0,1-4 0,0 4 0,5-5 0,-4 5 0,3-5 0,-4 5 0,0-1 0,0-1 0,0 2 0,-3-3 0,2 3 0,-3-1 0,1-1 0,2 3 0,-2-6 0,3 6 0,0-3 0,0 0 0,0 3 0,0-3 0,-3 0 0,2 3 0,-2-3 0,2 3 0,0 0 0,0 0 0,0 0 0,-2-2 0,1 2 0,-1-2 0,2 2 0,0-3 0,0 3 0,0-2 0,0 2 0,1-3 0,-1 3 0,1-2 0,0 2 0,0-3 0,0 2 0,0-4 0,0 4 0,0-1 0,0-1 0,0 2 0,-1-1 0,-3 2 0,-6 0 0,-2 0 0,-3 0 0,4 0 0,0 0 0,0 0 0,-1 0 0,0 0 0,1 0 0,-1 0 0,0 0 0,0 0 0,0 0 0,0 0 0,-4 0 0,3 0 0,-3 0 0,0 0 0,3 0 0,-3 0 0,4 0 0,0 0 0,1 0 0,-1 0 0,1 0 0,-5 0 0,4 0 0,-9 0 0,8-3 0,-7-1 0,3 0 0,-5 1 0,5 0 0,1 3 0,4-3 0,3 1 0,-2 1 0,3-1 0,-3 2 0,3-2 0,-5 1 0,6-3 0,-5 3 0,3-1 0,-2 0 0,0 1 0,-3-3 0,1 0 0,-2 1 0,3 0 0,3 1 0,-2 1 0,2-4 0,-2 5 0,0-3 0,1 3 0,-1 0 0,0 0 0,3-2 0,-2 2 0,1-4 0,-1 3 0,-1-1 0,0 0 0,0 1 0,1-1 0,1-1 0,3 3 0,3-3 0,0 3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4T19:49:10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0 116 24575,'52'0'0,"-11"0"0,9 0 0,-1 0 0,-5 0 0,0 0 0,5 0-1967,0 0 1,4 0 0,4 0 0,0 0 0,-3 0 1668,-4 0 0,-1 0 0,0 0 0,1 0 0,1 0-62,2 0 1,2 0 0,2 0 0,-1 0 0,-2 0 0,-3 0 359,5 0 0,-5 0 0,1 0 0,3 0 0,-7 0 0,3 0 0,3 0 0,-2 0 0,-2 0 0,-4 0 36,0 0 0,-4 0 1,-2 0-1,2 0-36,4 0 0,2 0 0,-1 0 0,0 0 0,1 0 0,0 0 0,-2 0 0,-4 0-525,9 0 0,-2 0 525,-1 0 0,2 0 0,-4 0 1115,2 0 1,-3 0-1116,0 0 0,-3 0 4084,7 0-4084,-5 0 3490,-21 0-3490,-2 0 2740,-10 0-2740,-1 0 1767,-4 0-1767,-4 0 69,0 2-69,-6-1 0,1 1 0,-2-2 0,0 2 0,-1-1 0,-4 5 0,-1-5 0,-5 6 0,1-6 0,-1 2 0,1 1 0,-1-4 0,-5 8 0,4-7 0,0 3 0,3 0 0,7-3 0,-3 2 0,4-3 0,0 3 0,3-1 0,0 5 0,0-4 0,0 1 0,-2-4 0,3 2 0,-4-1 0,2 1 0,-3-2 0,1 0 0,-5 0 0,4 2 0,-3-1 0,4 2 0,0-3 0,1 0 0,2 2 0,2-2 0,4 3 0,2-3 0,0 0 0,0 0 0,1 0 0,0 0 0,0 0 0,-1 0 0,1-3 0,0 2 0,5-1 0,-4-1 0,3 2 0,-4-1 0,0 2 0,0 0 0,0-3 0,0 2 0,-1-1 0,-2 0 0,1 1 0,-1-1 0,3 0 0,-1 1 0,1-4 0,0 4 0,5-5 0,-4 5 0,3-5 0,-4 5 0,0-1 0,0-1 0,0 2 0,-3-3 0,2 3 0,-3-1 0,1-1 0,2 3 0,-2-6 0,3 6 0,0-3 0,0 0 0,0 3 0,0-3 0,-3 0 0,2 3 0,-2-3 0,2 3 0,0 0 0,0 0 0,0 0 0,-2-2 0,1 2 0,-1-2 0,2 2 0,0-3 0,0 3 0,0-2 0,0 2 0,1-3 0,-1 3 0,1-2 0,0 2 0,0-3 0,0 2 0,0-4 0,0 4 0,0-1 0,0-1 0,0 2 0,-1-1 0,-3 2 0,-6 0 0,-2 0 0,-3 0 0,4 0 0,0 0 0,0 0 0,-1 0 0,0 0 0,1 0 0,-1 0 0,0 0 0,0 0 0,0 0 0,0 0 0,-4 0 0,3 0 0,-3 0 0,0 0 0,3 0 0,-3 0 0,4 0 0,0 0 0,1 0 0,-1 0 0,1 0 0,-5 0 0,4 0 0,-9 0 0,8-3 0,-7-1 0,3 0 0,-5 1 0,5 0 0,1 3 0,4-3 0,3 1 0,-2 1 0,3-1 0,-3 2 0,3-2 0,-5 1 0,6-3 0,-5 3 0,3-1 0,-2 0 0,0 1 0,-3-3 0,1 0 0,-2 1 0,3 0 0,3 1 0,-2 1 0,2-4 0,-2 5 0,0-3 0,1 3 0,-1 0 0,0 0 0,3-2 0,-2 2 0,1-4 0,-1 3 0,-1-1 0,0 0 0,0 1 0,1-1 0,1-1 0,3 3 0,3-3 0,0 3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4T19:50:15.7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0 116 24575,'52'0'0,"-11"0"0,9 0 0,-1 0 0,-5 0 0,0 0 0,5 0-1967,0 0 1,4 0 0,4 0 0,0 0 0,-3 0 1668,-4 0 0,-1 0 0,0 0 0,1 0 0,1 0-62,2 0 1,2 0 0,2 0 0,-1 0 0,-2 0 0,-3 0 359,5 0 0,-5 0 0,1 0 0,3 0 0,-7 0 0,3 0 0,3 0 0,-2 0 0,-2 0 0,-4 0 36,0 0 0,-4 0 1,-2 0-1,2 0-36,4 0 0,2 0 0,-1 0 0,0 0 0,1 0 0,0 0 0,-2 0 0,-4 0-525,9 0 0,-2 0 525,-1 0 0,2 0 0,-4 0 1115,2 0 1,-3 0-1116,0 0 0,-3 0 4084,7 0-4084,-5 0 3490,-21 0-3490,-2 0 2740,-10 0-2740,-1 0 1767,-4 0-1767,-4 0 69,0 2-69,-6-1 0,1 1 0,-2-2 0,0 2 0,-1-1 0,-4 5 0,-1-5 0,-5 6 0,1-6 0,-1 2 0,1 1 0,-1-4 0,-5 8 0,4-7 0,0 3 0,3 0 0,7-3 0,-3 2 0,4-3 0,0 3 0,3-1 0,0 5 0,0-4 0,0 1 0,-2-4 0,3 2 0,-4-1 0,2 1 0,-3-2 0,1 0 0,-5 0 0,4 2 0,-3-1 0,4 2 0,0-3 0,1 0 0,2 2 0,2-2 0,4 3 0,2-3 0,0 0 0,0 0 0,1 0 0,0 0 0,0 0 0,-1 0 0,1-3 0,0 2 0,5-1 0,-4-1 0,3 2 0,-4-1 0,0 2 0,0 0 0,0-3 0,0 2 0,-1-1 0,-2 0 0,1 1 0,-1-1 0,3 0 0,-1 1 0,1-4 0,0 4 0,5-5 0,-4 5 0,3-5 0,-4 5 0,0-1 0,0-1 0,0 2 0,-3-3 0,2 3 0,-3-1 0,1-1 0,2 3 0,-2-6 0,3 6 0,0-3 0,0 0 0,0 3 0,0-3 0,-3 0 0,2 3 0,-2-3 0,2 3 0,0 0 0,0 0 0,0 0 0,-2-2 0,1 2 0,-1-2 0,2 2 0,0-3 0,0 3 0,0-2 0,0 2 0,1-3 0,-1 3 0,1-2 0,0 2 0,0-3 0,0 2 0,0-4 0,0 4 0,0-1 0,0-1 0,0 2 0,-1-1 0,-3 2 0,-6 0 0,-2 0 0,-3 0 0,4 0 0,0 0 0,0 0 0,-1 0 0,0 0 0,1 0 0,-1 0 0,0 0 0,0 0 0,0 0 0,0 0 0,-4 0 0,3 0 0,-3 0 0,0 0 0,3 0 0,-3 0 0,4 0 0,0 0 0,1 0 0,-1 0 0,1 0 0,-5 0 0,4 0 0,-9 0 0,8-3 0,-7-1 0,3 0 0,-5 1 0,5 0 0,1 3 0,4-3 0,3 1 0,-2 1 0,3-1 0,-3 2 0,3-2 0,-5 1 0,6-3 0,-5 3 0,3-1 0,-2 0 0,0 1 0,-3-3 0,1 0 0,-2 1 0,3 0 0,3 1 0,-2 1 0,2-4 0,-2 5 0,0-3 0,1 3 0,-1 0 0,0 0 0,3-2 0,-2 2 0,1-4 0,-1 3 0,-1-1 0,0 0 0,0 1 0,1-1 0,1-1 0,3 3 0,3-3 0,0 3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CC0A5-2528-F948-A0F5-CAB34923AB5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7AAA8-7A7B-8E49-92E7-8673966F089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13605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74750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A </a:t>
            </a:r>
            <a:r>
              <a:rPr lang="en-IL" sz="1200" b="1" dirty="0"/>
              <a:t>reference</a:t>
            </a:r>
            <a:r>
              <a:rPr lang="en-IL" sz="1200" dirty="0"/>
              <a:t> structure is chosen for every unique protein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Contexts of 4-AAs are considered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Canditates are found by sequence and structure similarity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A </a:t>
            </a:r>
            <a:r>
              <a:rPr lang="en-IL" sz="1200" b="1" dirty="0">
                <a:solidFill>
                  <a:schemeClr val="accent6">
                    <a:lumMod val="75000"/>
                  </a:schemeClr>
                </a:solidFill>
              </a:rPr>
              <a:t>match</a:t>
            </a:r>
            <a:r>
              <a:rPr lang="en-IL" sz="1200" dirty="0"/>
              <a:t> must have same </a:t>
            </a:r>
            <a:r>
              <a:rPr lang="en-IL" sz="1200" b="1" dirty="0"/>
              <a:t>potential</a:t>
            </a:r>
            <a:r>
              <a:rPr lang="en-IL" sz="1200" dirty="0"/>
              <a:t> interaction environment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14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704874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L" sz="1200" dirty="0"/>
              <a:t>AF achieves very good prediction overall for these structures</a:t>
            </a:r>
          </a:p>
          <a:p>
            <a:r>
              <a:rPr lang="en-IL" dirty="0"/>
              <a:t>(can go back to examples slide &amp; show AF predictions)</a:t>
            </a:r>
          </a:p>
          <a:p>
            <a:endParaRPr lang="en-IL" dirty="0"/>
          </a:p>
          <a:p>
            <a:pPr algn="l" rtl="0"/>
            <a:r>
              <a:rPr lang="en-US" dirty="0">
                <a:effectLst/>
                <a:latin typeface="Times New Roman" panose="02020603050405020304" pitchFamily="18" charset="0"/>
              </a:rPr>
              <a:t>This might be an indication that the structural difference is caused by mechanisms not described by the information contained in</a:t>
            </a:r>
            <a:br>
              <a:rPr lang="en-US" dirty="0">
                <a:effectLst/>
              </a:rPr>
            </a:br>
            <a:r>
              <a:rPr lang="en-US" dirty="0">
                <a:effectLst/>
                <a:latin typeface="Times New Roman" panose="02020603050405020304" pitchFamily="18" charset="0"/>
              </a:rPr>
              <a:t>the amino acid sequence alone.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18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0357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19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9959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Transcription: DNA -&gt; mRNA</a:t>
            </a:r>
          </a:p>
          <a:p>
            <a:r>
              <a:rPr lang="en-IL" noProof="0" dirty="0"/>
              <a:t>Translation: mRNA -&gt; Protein</a:t>
            </a:r>
          </a:p>
          <a:p>
            <a:endParaRPr lang="en-IL" noProof="0" dirty="0"/>
          </a:p>
          <a:p>
            <a:r>
              <a:rPr lang="en-IL" noProof="0" dirty="0"/>
              <a:t>Explain: </a:t>
            </a:r>
          </a:p>
          <a:p>
            <a:r>
              <a:rPr lang="en-IL" noProof="0" dirty="0"/>
              <a:t>- codons (and special ones)</a:t>
            </a:r>
          </a:p>
          <a:p>
            <a:r>
              <a:rPr lang="en-IL" noProof="0" dirty="0"/>
              <a:t>- tRNA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8192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This table is known as the genetic code and it's a mapping from codon to AAs which is common to almost all life on earth.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85541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Anfinsen observed that denatured proteins can fold back to their natural conformation.</a:t>
            </a:r>
          </a:p>
          <a:p>
            <a:endParaRPr lang="en-IL" dirty="0"/>
          </a:p>
          <a:p>
            <a:r>
              <a:rPr lang="en-IL" dirty="0"/>
              <a:t>Today this is known to only be true for small and globular proteins.</a:t>
            </a:r>
          </a:p>
          <a:p>
            <a:endParaRPr lang="en-IL" dirty="0"/>
          </a:p>
          <a:p>
            <a:r>
              <a:rPr lang="en-IL" dirty="0"/>
              <a:t>In general it is knows that some proteins have a non-unique energy minima so they can obtain multiple similar conformations.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6386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an L22L synonymous mutation to p53 prevents MDM2 aided phosphorylation (</a:t>
            </a:r>
            <a:r>
              <a:rPr lang="en-US" dirty="0" err="1"/>
              <a:t>Karakostis</a:t>
            </a:r>
            <a:r>
              <a:rPr lang="en-US" dirty="0"/>
              <a:t> et al., 2019), an A82A mutation on the ω subunit of RNA polymerase changes the helicity of the isolated subunit and renders the complex inactive (</a:t>
            </a:r>
            <a:r>
              <a:rPr lang="en-US" dirty="0" err="1"/>
              <a:t>Rajeshbhai</a:t>
            </a:r>
            <a:r>
              <a:rPr lang="en-US" dirty="0"/>
              <a:t> Patel et al., 2019), a V107V mutation to human Factor IX is implicated in Hemophilia B (</a:t>
            </a:r>
            <a:r>
              <a:rPr lang="en-US" dirty="0" err="1"/>
              <a:t>Simhadri</a:t>
            </a:r>
            <a:r>
              <a:rPr lang="en-US" dirty="0"/>
              <a:t> et al., 2016), and T6T together with P8P mutations in the Salmonella </a:t>
            </a:r>
            <a:r>
              <a:rPr lang="en-US" dirty="0" err="1"/>
              <a:t>flgM</a:t>
            </a:r>
            <a:r>
              <a:rPr lang="en-US" dirty="0"/>
              <a:t> gene produces a 600-fold change in </a:t>
            </a:r>
            <a:r>
              <a:rPr lang="en-US" dirty="0" err="1"/>
              <a:t>FlgM</a:t>
            </a:r>
            <a:r>
              <a:rPr lang="en-US" dirty="0"/>
              <a:t> activity (</a:t>
            </a:r>
            <a:r>
              <a:rPr lang="en-US" dirty="0" err="1"/>
              <a:t>Chevance</a:t>
            </a:r>
            <a:r>
              <a:rPr lang="en-US" dirty="0"/>
              <a:t> and Hughes 2017). In a different line of work, </a:t>
            </a:r>
            <a:r>
              <a:rPr lang="en-US" dirty="0" err="1"/>
              <a:t>Oresic</a:t>
            </a:r>
            <a:r>
              <a:rPr lang="en-US" dirty="0"/>
              <a:t> and </a:t>
            </a:r>
            <a:r>
              <a:rPr lang="en-US" dirty="0" err="1"/>
              <a:t>Shalloway</a:t>
            </a:r>
            <a:r>
              <a:rPr lang="en-US" dirty="0"/>
              <a:t> (1998) found that the termini of secondary structures are </a:t>
            </a:r>
            <a:r>
              <a:rPr lang="en-US" dirty="0" err="1"/>
              <a:t>favoured</a:t>
            </a:r>
            <a:r>
              <a:rPr lang="en-US" dirty="0"/>
              <a:t> by a particular synonymous codon of Asp in humans and </a:t>
            </a:r>
            <a:r>
              <a:rPr lang="en-US" dirty="0" err="1"/>
              <a:t>Asn</a:t>
            </a:r>
            <a:r>
              <a:rPr lang="en-US" dirty="0"/>
              <a:t> in 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4637D0-4DE0-084A-B438-4EB1BF845F14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625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This is not to say that AA sequence is not the dominating factor; it’s to say that for some proteins (e.g. ones with non-unique energy minima) and some locations, codons can locally affect structure.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8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37503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di-hedral = two "plane", angle between two planes</a:t>
            </a:r>
          </a:p>
          <a:p>
            <a:endParaRPr lang="en-IL" dirty="0"/>
          </a:p>
          <a:p>
            <a:r>
              <a:rPr lang="en-IL" dirty="0"/>
              <a:t>Note that the backbone here goes from bottom (N terminus) to top (C terminus)</a:t>
            </a:r>
          </a:p>
          <a:p>
            <a:endParaRPr lang="en-IL" dirty="0"/>
          </a:p>
          <a:p>
            <a:r>
              <a:rPr lang="en-IL" dirty="0"/>
              <a:t>Ramachandran plot: without P, G, I and V; non-redundant PDB structures; Inner countour is 98% of data, outer is 99.95%. </a:t>
            </a:r>
          </a:p>
          <a:p>
            <a:endParaRPr lang="en-IL" dirty="0"/>
          </a:p>
          <a:p>
            <a:r>
              <a:rPr lang="en-IL" dirty="0"/>
              <a:t>Mention that the dihedral angles live on a torus.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9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8948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11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85248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A </a:t>
            </a:r>
            <a:r>
              <a:rPr lang="en-IL" sz="1200" b="1" dirty="0"/>
              <a:t>reference</a:t>
            </a:r>
            <a:r>
              <a:rPr lang="en-IL" sz="1200" dirty="0"/>
              <a:t> structure is chosen for every unique protein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Contexts of 4-AAs are considered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Canditates are found by sequence and structure similarity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1200" dirty="0"/>
              <a:t>A </a:t>
            </a:r>
            <a:r>
              <a:rPr lang="en-IL" sz="1200" b="1" dirty="0">
                <a:solidFill>
                  <a:schemeClr val="accent6">
                    <a:lumMod val="75000"/>
                  </a:schemeClr>
                </a:solidFill>
              </a:rPr>
              <a:t>match</a:t>
            </a:r>
            <a:r>
              <a:rPr lang="en-IL" sz="1200" dirty="0"/>
              <a:t> must have same </a:t>
            </a:r>
            <a:r>
              <a:rPr lang="en-IL" sz="1200" b="1" dirty="0"/>
              <a:t>potential</a:t>
            </a:r>
            <a:r>
              <a:rPr lang="en-IL" sz="1200" dirty="0"/>
              <a:t> interaction environment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87AAA8-7A7B-8E49-92E7-8673966F089C}" type="slidenum">
              <a:rPr lang="en-IL" smtClean="0"/>
              <a:t>13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1341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863F-2D4F-D64D-83C2-1980DED02F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02002-0D46-9B4D-8C17-22C42037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FEEFE-96A4-1C4E-9657-83882869F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29C60-C1BC-3246-B9DF-F406A0C3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1F801-6D2F-834E-867E-685F59DE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3640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ACE01-B022-5841-92BA-A93481E1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6D847-024B-8F42-866B-C802A30C1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86C89-A02A-8141-901A-66C7FBC6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9A0A3-5123-904A-AA5B-1252D801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8FAE6-7CE6-4848-8E67-64DD68F8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7104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160A26-D3AF-9943-9B62-561233EF1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F66B7-A319-2047-ADF4-972CEFAB9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82B82-BE63-4C46-A7C9-2C5B85BD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27E92-2624-1348-BD3B-3B86E36BE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9A6D2-0BE2-3B4F-9110-4B226737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9262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AA4E-1352-E246-8DC6-481B4556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25013-B85A-AC49-A0FC-9562C0A3C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D03F5-30FB-454E-9F7C-BA9E67D0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13D47-496D-8B48-8674-8E91E70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E52AB-9A09-4043-904A-F6107CE6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377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849B-FFFD-0843-B98F-AFED7277B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93F71-2D1B-0546-A0D4-AF0FF63FC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2F289-1050-EE4B-86A0-55B76B7F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6438-7E16-5148-A2F3-9728C3EC0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69289-B2CF-A04F-97DA-C24E8FF4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9574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52B7-177C-B34F-AE9A-0A4F9AFA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A450-3863-F44F-9FE8-9EE0C4B18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ECBB-52E7-204C-846F-6768B9166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EEEF3-3AA1-B74C-8F4C-90E914D7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885D9-EE98-AE4A-AB7F-1E5A48E5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D79A-A5EC-DA4D-AA25-1F3DF3D8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3260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CBEE-89B1-3F41-B7CD-5874B4589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6F44D-D47D-EF41-AE37-873100EF0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4D05C-4ACB-4746-A797-04D753ED2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EA046-E7A9-FB45-9EA7-A7414D4FD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3205F-7CC8-314B-AF99-8272DE2AD6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9EA7C4-78EF-3E4C-B33B-81E5A1D7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384256-8F13-974D-A8C8-15599335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C41E1-02D3-884A-AD5A-1DEFF64B4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94926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5F05E-38F1-EE46-9570-EF83B302F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1A325-1A20-0F4F-ABA8-4900DF04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796E0-37C3-1841-A630-118EF45A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68D6F2-E6FC-DE41-8DF0-888DA6BB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21483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33301D-6E6B-4949-A60B-5FA29B23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B5A1F-A53D-724F-BE80-7564098B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E7F65-5715-D841-A1DA-3E638BF0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3726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32D6-490F-C44C-AC97-DE34EC8BC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07ED8-12D3-744A-A10A-5404857D6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B7E58-7257-6948-B117-1EE5A9323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EF36B-B39C-9C48-9FE5-244E93940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57EFC-03C1-E24E-8C10-2E0A235F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3B326-B3F3-4E4B-8904-3F57DE80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72002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1BF9-FC07-4248-B058-8B868914B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631A4-8AB3-2E48-99EC-7F99B82AA4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730C0-2172-524F-8DD4-3A3AC97FC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88BD25-3004-9645-983D-185C96E4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B7FC-5D41-C545-AB6E-8CA63CF6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C3BE6-E02F-854D-B579-EEAA1C0E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9580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A12C3-5F6F-B840-95F5-4AEADE2A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CE084-DA94-6842-810C-E3E8AA7C1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15268-129F-2741-A13C-90DCF3FE6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E5FCE-59C7-A045-AFAB-B10776E280C7}" type="datetimeFigureOut">
              <a:rPr lang="en-IL" smtClean="0"/>
              <a:t>14/05/2023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94360-89CB-DF42-9CC1-329BAB54E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67E99-9282-CA4D-BB36-539376B05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042A-B56E-9048-830F-99D4FE52B1D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849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9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customXml" Target="../ink/ink2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4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26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: Shape 28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F62500-1747-E642-81DC-07EEA0416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112" y="347248"/>
            <a:ext cx="4612803" cy="2331634"/>
          </a:xfrm>
        </p:spPr>
        <p:txBody>
          <a:bodyPr anchor="b">
            <a:normAutofit/>
          </a:bodyPr>
          <a:lstStyle/>
          <a:p>
            <a:pPr algn="l"/>
            <a:r>
              <a:rPr lang="en-IL" sz="5000" i="1" dirty="0"/>
              <a:t>A Twist in the Protein Folding Dogma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57D8A-9278-A742-B0EF-BB277AA0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12" y="2946781"/>
            <a:ext cx="4433887" cy="932005"/>
          </a:xfrm>
        </p:spPr>
        <p:txBody>
          <a:bodyPr anchor="t">
            <a:noAutofit/>
          </a:bodyPr>
          <a:lstStyle/>
          <a:p>
            <a:pPr algn="l"/>
            <a:r>
              <a:rPr lang="en-US" dirty="0"/>
              <a:t>Do proteins remember their genetic coding?</a:t>
            </a:r>
            <a:endParaRPr lang="en-IL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4589F82-B68E-6C4D-9569-F274B27C7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137" y="36951"/>
            <a:ext cx="1862430" cy="110814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F62979-97B6-B045-9F6A-FF7A6981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318" y="299953"/>
            <a:ext cx="3104764" cy="582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B0505A-C494-ED46-94E2-29457D86FC93}"/>
              </a:ext>
            </a:extLst>
          </p:cNvPr>
          <p:cNvSpPr txBox="1"/>
          <p:nvPr/>
        </p:nvSpPr>
        <p:spPr>
          <a:xfrm>
            <a:off x="4121682" y="5857679"/>
            <a:ext cx="641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b="1" dirty="0">
                <a:solidFill>
                  <a:schemeClr val="bg1"/>
                </a:solidFill>
              </a:rPr>
              <a:t>Alex Bronstein</a:t>
            </a:r>
            <a:r>
              <a:rPr lang="en-IL" dirty="0">
                <a:solidFill>
                  <a:schemeClr val="bg1"/>
                </a:solidFill>
              </a:rPr>
              <a:t> @ CS, Technion</a:t>
            </a:r>
          </a:p>
          <a:p>
            <a:r>
              <a:rPr lang="en-IL" dirty="0">
                <a:solidFill>
                  <a:schemeClr val="bg1"/>
                </a:solidFill>
              </a:rPr>
              <a:t>Joint work with </a:t>
            </a:r>
            <a:r>
              <a:rPr lang="en-IL" b="1" dirty="0">
                <a:solidFill>
                  <a:schemeClr val="bg1"/>
                </a:solidFill>
              </a:rPr>
              <a:t>Aviv A. Rosenberg </a:t>
            </a:r>
            <a:r>
              <a:rPr lang="en-IL" dirty="0">
                <a:solidFill>
                  <a:schemeClr val="bg1"/>
                </a:solidFill>
              </a:rPr>
              <a:t>&amp;</a:t>
            </a:r>
            <a:r>
              <a:rPr lang="en-IL" b="1" dirty="0">
                <a:solidFill>
                  <a:schemeClr val="bg1"/>
                </a:solidFill>
              </a:rPr>
              <a:t> Ailie Marx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503268-87C3-F843-BE3A-FCE4802467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91893" y="1445050"/>
            <a:ext cx="5847785" cy="41447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ABFAC-DA56-8048-97D8-9D2BFF67DE42}"/>
              </a:ext>
            </a:extLst>
          </p:cNvPr>
          <p:cNvSpPr txBox="1"/>
          <p:nvPr/>
        </p:nvSpPr>
        <p:spPr>
          <a:xfrm>
            <a:off x="0" y="6581001"/>
            <a:ext cx="805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1200" dirty="0"/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72885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BD87AF-3FAD-434E-7C13-F2FE1EBECAF0}"/>
              </a:ext>
            </a:extLst>
          </p:cNvPr>
          <p:cNvSpPr txBox="1"/>
          <p:nvPr/>
        </p:nvSpPr>
        <p:spPr>
          <a:xfrm>
            <a:off x="220717" y="65417"/>
            <a:ext cx="6498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Rosenberg A. A., Marx A., Bronstein, A. M.</a:t>
            </a:r>
            <a:br>
              <a:rPr lang="en-US" sz="1600" dirty="0"/>
            </a:br>
            <a:r>
              <a:rPr lang="en-US" sz="1600" dirty="0"/>
              <a:t>“</a:t>
            </a:r>
            <a:r>
              <a:rPr lang="en-US" sz="1600" b="1" dirty="0"/>
              <a:t>Codon-specific Ramachandran plots show amino acid backbone conformation depends on identity of the translated codon.”</a:t>
            </a:r>
            <a:r>
              <a:rPr lang="en-US" sz="1600" dirty="0"/>
              <a:t>  </a:t>
            </a:r>
            <a:r>
              <a:rPr lang="en-US" sz="1600" i="1" dirty="0"/>
              <a:t>Nature Communications (2022)</a:t>
            </a:r>
            <a:endParaRPr lang="en-IL" sz="16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0F43E-97E5-81BA-0443-54F2F5ACF21F}"/>
              </a:ext>
            </a:extLst>
          </p:cNvPr>
          <p:cNvSpPr txBox="1"/>
          <p:nvPr/>
        </p:nvSpPr>
        <p:spPr>
          <a:xfrm>
            <a:off x="5418724" y="5697744"/>
            <a:ext cx="64984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Ackerman-</a:t>
            </a:r>
            <a:r>
              <a:rPr lang="en-US" sz="1600" dirty="0" err="1"/>
              <a:t>Schraier</a:t>
            </a:r>
            <a:r>
              <a:rPr lang="en-US" sz="1600" dirty="0"/>
              <a:t>, L., Rosenberg, A.A., Marx, A., Bronstein, A. </a:t>
            </a:r>
            <a:r>
              <a:rPr lang="en-US" sz="1600" b="1" dirty="0"/>
              <a:t>”Machine learning approaches demonstrate that protein structures carry information about their genetic coding”.</a:t>
            </a:r>
            <a:r>
              <a:rPr lang="en-US" sz="1600" dirty="0"/>
              <a:t> Scientific Reports 12, 21968 (2022).</a:t>
            </a:r>
            <a:endParaRPr lang="en-IL" sz="1600" i="1" dirty="0"/>
          </a:p>
        </p:txBody>
      </p:sp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D1B4F375-8386-ABF6-6D81-7262BC2D7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" t="452" r="448" b="46989"/>
          <a:stretch/>
        </p:blipFill>
        <p:spPr>
          <a:xfrm>
            <a:off x="0" y="1588698"/>
            <a:ext cx="12192000" cy="38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08DA333-504A-FD05-F750-FE79E1F36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86"/>
          <a:stretch/>
        </p:blipFill>
        <p:spPr>
          <a:xfrm>
            <a:off x="356286" y="5147487"/>
            <a:ext cx="6858000" cy="1424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A18E47-24CB-9968-B583-C1C03409B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86" y="643486"/>
            <a:ext cx="7772400" cy="285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B550B-B356-277E-8DDC-0A8CD92A8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86" y="137544"/>
            <a:ext cx="4152900" cy="4318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9FB8A7B-21EA-8609-2D43-0D5B89D9F4F5}"/>
              </a:ext>
            </a:extLst>
          </p:cNvPr>
          <p:cNvGrpSpPr/>
          <p:nvPr/>
        </p:nvGrpSpPr>
        <p:grpSpPr>
          <a:xfrm>
            <a:off x="7836887" y="5669863"/>
            <a:ext cx="2252638" cy="923789"/>
            <a:chOff x="356286" y="3900273"/>
            <a:chExt cx="3054180" cy="12524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5BE6F1-69BE-C363-A797-4E8F6BAE1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1827" b="26402"/>
            <a:stretch/>
          </p:blipFill>
          <p:spPr>
            <a:xfrm>
              <a:off x="356286" y="3900273"/>
              <a:ext cx="2918255" cy="125249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4494A9-C43E-88A1-16D6-CC3611A55DCF}"/>
                </a:ext>
              </a:extLst>
            </p:cNvPr>
            <p:cNvSpPr/>
            <p:nvPr/>
          </p:nvSpPr>
          <p:spPr>
            <a:xfrm>
              <a:off x="3027406" y="4856205"/>
              <a:ext cx="383060" cy="29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517A00C-0CC9-9B4B-6427-DFF3D968F5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411"/>
          <a:stretch/>
        </p:blipFill>
        <p:spPr>
          <a:xfrm>
            <a:off x="356286" y="3885970"/>
            <a:ext cx="6471920" cy="12452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508C4BB-37DE-C6AE-B454-1E6CA9BB31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89" b="27017"/>
          <a:stretch/>
        </p:blipFill>
        <p:spPr>
          <a:xfrm>
            <a:off x="7374654" y="4393323"/>
            <a:ext cx="4543154" cy="10158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D53F69B-C819-C106-FFE6-BD4E3538F7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24742"/>
          <a:stretch/>
        </p:blipFill>
        <p:spPr>
          <a:xfrm>
            <a:off x="5870839" y="3211567"/>
            <a:ext cx="6146800" cy="116987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3F375FB-4075-A943-F70C-42F1497A7392}"/>
              </a:ext>
            </a:extLst>
          </p:cNvPr>
          <p:cNvSpPr/>
          <p:nvPr/>
        </p:nvSpPr>
        <p:spPr>
          <a:xfrm>
            <a:off x="4819135" y="2804493"/>
            <a:ext cx="2220491" cy="303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CCD76F-FBAD-A10E-2082-42C35D18BD4B}"/>
              </a:ext>
            </a:extLst>
          </p:cNvPr>
          <p:cNvGrpSpPr/>
          <p:nvPr/>
        </p:nvGrpSpPr>
        <p:grpSpPr>
          <a:xfrm>
            <a:off x="5507001" y="1831220"/>
            <a:ext cx="6553200" cy="1260926"/>
            <a:chOff x="379969" y="4964744"/>
            <a:chExt cx="7107989" cy="136767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12F9739-5967-070B-8354-385F45C2156A}"/>
                </a:ext>
              </a:extLst>
            </p:cNvPr>
            <p:cNvSpPr/>
            <p:nvPr/>
          </p:nvSpPr>
          <p:spPr>
            <a:xfrm>
              <a:off x="3335996" y="6017556"/>
              <a:ext cx="2215976" cy="29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2B119D-84DF-2CED-A4D5-E0BD92C7B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9931"/>
            <a:stretch/>
          </p:blipFill>
          <p:spPr>
            <a:xfrm>
              <a:off x="379969" y="4964744"/>
              <a:ext cx="7107989" cy="1367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E74885-A973-AB64-F642-B192F74F1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3" t="18544" r="23534" b="32414"/>
          <a:stretch/>
        </p:blipFill>
        <p:spPr>
          <a:xfrm>
            <a:off x="204622" y="214806"/>
            <a:ext cx="11512310" cy="4645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4FCCBD-FCCB-E78B-E968-841226497B9E}"/>
              </a:ext>
            </a:extLst>
          </p:cNvPr>
          <p:cNvSpPr txBox="1"/>
          <p:nvPr/>
        </p:nvSpPr>
        <p:spPr>
          <a:xfrm>
            <a:off x="-38100" y="5288977"/>
            <a:ext cx="12230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+mj-lt"/>
              </a:rPr>
              <a:t>Identify, in pairs of homologous proteins, specific positions with 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twisted</a:t>
            </a:r>
            <a:r>
              <a:rPr lang="en-US" sz="3000" dirty="0">
                <a:latin typeface="+mj-lt"/>
              </a:rPr>
              <a:t> backbones that cannot be attributed to the sequence or the environment</a:t>
            </a:r>
            <a:br>
              <a:rPr lang="en-US" sz="3000" dirty="0">
                <a:latin typeface="+mj-lt"/>
              </a:rPr>
            </a:br>
            <a:endParaRPr lang="LID4096" sz="30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E9A59-94C3-4925-F8D1-DB4CAAC5DD1F}"/>
              </a:ext>
            </a:extLst>
          </p:cNvPr>
          <p:cNvSpPr/>
          <p:nvPr/>
        </p:nvSpPr>
        <p:spPr>
          <a:xfrm>
            <a:off x="3228975" y="3648075"/>
            <a:ext cx="6667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73036-1024-B489-3565-EA2B0635C63E}"/>
              </a:ext>
            </a:extLst>
          </p:cNvPr>
          <p:cNvSpPr/>
          <p:nvPr/>
        </p:nvSpPr>
        <p:spPr>
          <a:xfrm>
            <a:off x="3381375" y="3800475"/>
            <a:ext cx="6667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34676-D6BD-8175-2B5B-2C553D181365}"/>
              </a:ext>
            </a:extLst>
          </p:cNvPr>
          <p:cNvSpPr/>
          <p:nvPr/>
        </p:nvSpPr>
        <p:spPr>
          <a:xfrm>
            <a:off x="7336220" y="3429000"/>
            <a:ext cx="555407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620AC7-B541-B594-998C-84EFFC7EBB23}"/>
              </a:ext>
            </a:extLst>
          </p:cNvPr>
          <p:cNvSpPr/>
          <p:nvPr/>
        </p:nvSpPr>
        <p:spPr>
          <a:xfrm>
            <a:off x="10848975" y="2082034"/>
            <a:ext cx="66675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6E3F6-3301-E29D-63F9-C1CF9BE332D9}"/>
              </a:ext>
            </a:extLst>
          </p:cNvPr>
          <p:cNvSpPr txBox="1"/>
          <p:nvPr/>
        </p:nvSpPr>
        <p:spPr>
          <a:xfrm>
            <a:off x="4464614" y="295135"/>
            <a:ext cx="705111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0" i="0" dirty="0">
                <a:solidFill>
                  <a:srgbClr val="222222"/>
                </a:solidFill>
                <a:effectLst/>
              </a:rPr>
              <a:t>Rosenberg A.A., Bronstein A.M. &amp; Marx A. </a:t>
            </a:r>
            <a:r>
              <a:rPr lang="en-US" sz="2200" b="1" dirty="0">
                <a:solidFill>
                  <a:srgbClr val="222222"/>
                </a:solidFill>
              </a:rPr>
              <a:t>Does one sequence always translate to one structure?</a:t>
            </a:r>
            <a:r>
              <a:rPr lang="en-US" sz="2200" dirty="0">
                <a:solidFill>
                  <a:srgbClr val="222222"/>
                </a:solidFill>
              </a:rPr>
              <a:t> (2023) </a:t>
            </a:r>
            <a:r>
              <a:rPr lang="en-US" sz="2200" i="1" dirty="0">
                <a:solidFill>
                  <a:srgbClr val="222222"/>
                </a:solidFill>
              </a:rPr>
              <a:t>in review, Nature Struct. &amp; Mol. Biology</a:t>
            </a:r>
            <a:endParaRPr lang="LID4096" sz="2200" i="1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4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5DDBF-FB49-CEE1-A910-F3B34F23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2" y="26673"/>
            <a:ext cx="12192000" cy="1325563"/>
          </a:xfrm>
        </p:spPr>
        <p:txBody>
          <a:bodyPr/>
          <a:lstStyle/>
          <a:p>
            <a:r>
              <a:rPr lang="en-IL" dirty="0"/>
              <a:t>Context Matching: Controlling for Environment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20F091-DF36-01CE-F24A-88BC57763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" t="9562" r="80426" b="-409"/>
          <a:stretch/>
        </p:blipFill>
        <p:spPr>
          <a:xfrm>
            <a:off x="163032" y="2903272"/>
            <a:ext cx="2160531" cy="2847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8F1F6-2B7F-81AA-099E-818D74285770}"/>
              </a:ext>
            </a:extLst>
          </p:cNvPr>
          <p:cNvSpPr txBox="1"/>
          <p:nvPr/>
        </p:nvSpPr>
        <p:spPr>
          <a:xfrm>
            <a:off x="704088" y="1876112"/>
            <a:ext cx="14643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400" b="1" dirty="0"/>
              <a:t>Reference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33AE35-BBBF-0232-2E2F-096C6F5D5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6" t="-186" r="60486" b="186"/>
          <a:stretch/>
        </p:blipFill>
        <p:spPr>
          <a:xfrm>
            <a:off x="2307152" y="2297160"/>
            <a:ext cx="2488698" cy="34539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EA4030-9E39-F49D-ED6C-3770F7C053EC}"/>
              </a:ext>
            </a:extLst>
          </p:cNvPr>
          <p:cNvSpPr txBox="1"/>
          <p:nvPr/>
        </p:nvSpPr>
        <p:spPr>
          <a:xfrm>
            <a:off x="2905650" y="2154652"/>
            <a:ext cx="16740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400" i="1" dirty="0"/>
              <a:t>Candidate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E1F2E-C579-FCC2-FECC-5C88600114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43" r="40159"/>
          <a:stretch/>
        </p:blipFill>
        <p:spPr>
          <a:xfrm>
            <a:off x="4812262" y="2297160"/>
            <a:ext cx="2488698" cy="3453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31E34A-92DF-97FA-3591-8013956FB5B7}"/>
              </a:ext>
            </a:extLst>
          </p:cNvPr>
          <p:cNvSpPr txBox="1"/>
          <p:nvPr/>
        </p:nvSpPr>
        <p:spPr>
          <a:xfrm>
            <a:off x="5472112" y="2154651"/>
            <a:ext cx="16740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400" i="1" dirty="0"/>
              <a:t>Candidate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C50C3E-CAE3-F8B7-0767-405B07D15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04" r="21068"/>
          <a:stretch/>
        </p:blipFill>
        <p:spPr>
          <a:xfrm>
            <a:off x="7300960" y="2297160"/>
            <a:ext cx="2333898" cy="34539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8E74D7-0EDB-4E6E-24AA-EA390D92DF11}"/>
              </a:ext>
            </a:extLst>
          </p:cNvPr>
          <p:cNvSpPr txBox="1"/>
          <p:nvPr/>
        </p:nvSpPr>
        <p:spPr>
          <a:xfrm>
            <a:off x="7883410" y="2154650"/>
            <a:ext cx="16740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400" i="1" dirty="0"/>
              <a:t>Candidate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760B82-7B39-CF0E-FC24-371D027863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48" t="9482" r="-2240" b="-328"/>
          <a:stretch/>
        </p:blipFill>
        <p:spPr>
          <a:xfrm>
            <a:off x="9634858" y="2903272"/>
            <a:ext cx="2557142" cy="28478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4E8936-B90D-283F-FC15-DFE38CF20AB0}"/>
              </a:ext>
            </a:extLst>
          </p:cNvPr>
          <p:cNvSpPr txBox="1"/>
          <p:nvPr/>
        </p:nvSpPr>
        <p:spPr>
          <a:xfrm>
            <a:off x="10413388" y="2154650"/>
            <a:ext cx="100008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400" b="1" dirty="0">
                <a:solidFill>
                  <a:schemeClr val="accent6">
                    <a:lumMod val="75000"/>
                  </a:schemeClr>
                </a:solidFill>
              </a:rPr>
              <a:t>Match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429614-852F-B5BA-C9B4-9A27D8809904}"/>
              </a:ext>
            </a:extLst>
          </p:cNvPr>
          <p:cNvSpPr txBox="1"/>
          <p:nvPr/>
        </p:nvSpPr>
        <p:spPr>
          <a:xfrm>
            <a:off x="704088" y="2246983"/>
            <a:ext cx="15810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dirty="0">
                <a:solidFill>
                  <a:schemeClr val="accent6">
                    <a:lumMod val="75000"/>
                  </a:schemeClr>
                </a:solidFill>
              </a:rPr>
              <a:t>Window: </a:t>
            </a:r>
            <a:r>
              <a:rPr lang="en-IL" b="1" dirty="0">
                <a:solidFill>
                  <a:schemeClr val="accent6">
                    <a:lumMod val="75000"/>
                  </a:schemeClr>
                </a:solidFill>
              </a:rPr>
              <a:t>RGPF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F6C12F-B82E-F827-6898-E6D2071CB42F}"/>
              </a:ext>
            </a:extLst>
          </p:cNvPr>
          <p:cNvSpPr txBox="1"/>
          <p:nvPr/>
        </p:nvSpPr>
        <p:spPr>
          <a:xfrm>
            <a:off x="7161345" y="3214211"/>
            <a:ext cx="8965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1400" dirty="0">
                <a:solidFill>
                  <a:srgbClr val="C00000"/>
                </a:solidFill>
              </a:rPr>
              <a:t>different poential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E6146E-E33F-9854-1601-2C821EFE9900}"/>
              </a:ext>
            </a:extLst>
          </p:cNvPr>
          <p:cNvSpPr txBox="1"/>
          <p:nvPr/>
        </p:nvSpPr>
        <p:spPr>
          <a:xfrm>
            <a:off x="2905650" y="1780339"/>
            <a:ext cx="29290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L" sz="2400" dirty="0"/>
              <a:t>Seq.+Struct. Similarity</a:t>
            </a:r>
          </a:p>
        </p:txBody>
      </p:sp>
    </p:spTree>
    <p:extLst>
      <p:ext uri="{BB962C8B-B14F-4D97-AF65-F5344CB8AC3E}">
        <p14:creationId xmlns:p14="http://schemas.microsoft.com/office/powerpoint/2010/main" val="382273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5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9D5B5-00A0-52CA-33A3-A97ECB489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90" y="1086559"/>
            <a:ext cx="10218042" cy="5771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667415-9CD3-0E64-8692-6D1A7D4A9BB7}"/>
              </a:ext>
            </a:extLst>
          </p:cNvPr>
          <p:cNvSpPr txBox="1"/>
          <p:nvPr/>
        </p:nvSpPr>
        <p:spPr>
          <a:xfrm>
            <a:off x="1395363" y="3533192"/>
            <a:ext cx="366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400" dirty="0">
                <a:solidFill>
                  <a:srgbClr val="C00000"/>
                </a:solidFill>
              </a:rPr>
              <a:t>Backbone difference &gt; 60</a:t>
            </a:r>
            <a:r>
              <a:rPr lang="en-IL" sz="2400" baseline="30000" dirty="0">
                <a:solidFill>
                  <a:srgbClr val="C00000"/>
                </a:solidFill>
              </a:rPr>
              <a:t>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7B3551-D247-09E5-84B2-3867E7F83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43" r="49849" b="5424"/>
          <a:stretch/>
        </p:blipFill>
        <p:spPr>
          <a:xfrm>
            <a:off x="338309" y="998640"/>
            <a:ext cx="11490667" cy="57632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B5DDBF-FB49-CEE1-A910-F3B34F230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32" y="26673"/>
            <a:ext cx="12192000" cy="1325563"/>
          </a:xfrm>
        </p:spPr>
        <p:txBody>
          <a:bodyPr/>
          <a:lstStyle/>
          <a:p>
            <a:r>
              <a:rPr lang="en-IL" dirty="0"/>
              <a:t>Defying “one sequence – one structure” dogma?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7A21E-C0AF-E0CC-E7B3-21A9DD52854E}"/>
              </a:ext>
            </a:extLst>
          </p:cNvPr>
          <p:cNvSpPr txBox="1"/>
          <p:nvPr/>
        </p:nvSpPr>
        <p:spPr>
          <a:xfrm>
            <a:off x="-11289" y="650715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22222"/>
                </a:solidFill>
                <a:effectLst/>
              </a:rPr>
              <a:t>Rosenberg A.A., Bronstein A.M. &amp; Marx A. </a:t>
            </a:r>
            <a:r>
              <a:rPr lang="en-US" sz="1800" b="1" dirty="0">
                <a:solidFill>
                  <a:srgbClr val="222222"/>
                </a:solidFill>
              </a:rPr>
              <a:t>Does one sequence always translate to one structure?</a:t>
            </a:r>
            <a:r>
              <a:rPr lang="en-US" sz="1800" dirty="0">
                <a:solidFill>
                  <a:srgbClr val="222222"/>
                </a:solidFill>
              </a:rPr>
              <a:t> (2023)</a:t>
            </a:r>
            <a:endParaRPr lang="LID4096" dirty="0">
              <a:solidFill>
                <a:srgbClr val="2222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2-12-25 at 5.28.17 PM">
            <a:hlinkClick r:id="" action="ppaction://media"/>
            <a:extLst>
              <a:ext uri="{FF2B5EF4-FFF2-40B4-BE49-F238E27FC236}">
                <a16:creationId xmlns:a16="http://schemas.microsoft.com/office/drawing/2014/main" id="{3A8F9B02-A97D-0CF9-1B3F-7AEECC13E7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115" y="167639"/>
            <a:ext cx="6522720" cy="6522721"/>
          </a:xfrm>
        </p:spPr>
      </p:pic>
    </p:spTree>
    <p:extLst>
      <p:ext uri="{BB962C8B-B14F-4D97-AF65-F5344CB8AC3E}">
        <p14:creationId xmlns:p14="http://schemas.microsoft.com/office/powerpoint/2010/main" val="21031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3B22-AECE-26C0-F2A3-CD858DA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07" y="18255"/>
            <a:ext cx="11258550" cy="1325563"/>
          </a:xfrm>
        </p:spPr>
        <p:txBody>
          <a:bodyPr>
            <a:normAutofit/>
          </a:bodyPr>
          <a:lstStyle/>
          <a:p>
            <a:r>
              <a:rPr lang="en-IL" sz="3600" dirty="0"/>
              <a:t>Alternate Conformations are Stable</a:t>
            </a:r>
            <a:r>
              <a:rPr lang="en-US" sz="3600" dirty="0"/>
              <a:t> in Molecular Dynamics</a:t>
            </a:r>
            <a:endParaRPr lang="en-IL" sz="3600" dirty="0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6A99F8BC-4A22-0106-AD46-621937CE2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07" y="1343818"/>
            <a:ext cx="11869703" cy="38725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4EF03F-E9F7-D180-583D-1C75ECE6A844}"/>
              </a:ext>
            </a:extLst>
          </p:cNvPr>
          <p:cNvSpPr/>
          <p:nvPr/>
        </p:nvSpPr>
        <p:spPr>
          <a:xfrm>
            <a:off x="3483864" y="1261872"/>
            <a:ext cx="1691640" cy="40507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DD7984-AD5F-EB9C-682C-047B705F078E}"/>
              </a:ext>
            </a:extLst>
          </p:cNvPr>
          <p:cNvSpPr/>
          <p:nvPr/>
        </p:nvSpPr>
        <p:spPr>
          <a:xfrm>
            <a:off x="8252362" y="4923284"/>
            <a:ext cx="1499714" cy="29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3263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8A44500A-FEE4-07E3-D0BC-81DE4B89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483"/>
            <a:ext cx="12191590" cy="3749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B13B22-AECE-26C0-F2A3-CD858DA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i="1" dirty="0"/>
              <a:t>In situ </a:t>
            </a:r>
            <a:r>
              <a:rPr lang="en-US" dirty="0"/>
              <a:t>chimeras remain stable </a:t>
            </a:r>
            <a:endParaRPr lang="en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3B560-DB6A-F931-168B-7324A144E4D0}"/>
              </a:ext>
            </a:extLst>
          </p:cNvPr>
          <p:cNvSpPr txBox="1"/>
          <p:nvPr/>
        </p:nvSpPr>
        <p:spPr>
          <a:xfrm>
            <a:off x="407712" y="5710882"/>
            <a:ext cx="1137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>
                <a:solidFill>
                  <a:srgbClr val="C00000"/>
                </a:solidFill>
              </a:rPr>
              <a:t>Conformational difference remains stable even when transplanted into different structure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725502-6442-8520-D28C-71DD22FCAB0B}"/>
              </a:ext>
            </a:extLst>
          </p:cNvPr>
          <p:cNvSpPr/>
          <p:nvPr/>
        </p:nvSpPr>
        <p:spPr>
          <a:xfrm>
            <a:off x="3099406" y="1743772"/>
            <a:ext cx="1591056" cy="38725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42222-E901-1E1F-8A1B-2BDDB490CCFA}"/>
              </a:ext>
            </a:extLst>
          </p:cNvPr>
          <p:cNvSpPr txBox="1"/>
          <p:nvPr/>
        </p:nvSpPr>
        <p:spPr>
          <a:xfrm>
            <a:off x="5239101" y="1343818"/>
            <a:ext cx="6952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dirty="0"/>
              <a:t>“transplant” loop from one structure into the other</a:t>
            </a:r>
          </a:p>
        </p:txBody>
      </p:sp>
    </p:spTree>
    <p:extLst>
      <p:ext uri="{BB962C8B-B14F-4D97-AF65-F5344CB8AC3E}">
        <p14:creationId xmlns:p14="http://schemas.microsoft.com/office/powerpoint/2010/main" val="36255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3B22-AECE-26C0-F2A3-CD858DA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IL" dirty="0"/>
              <a:t>Alternate Conformations Not Predicted By AlphaFold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A7D4B8D-36C1-1891-2938-C9C8519395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0"/>
          <a:stretch/>
        </p:blipFill>
        <p:spPr>
          <a:xfrm>
            <a:off x="0" y="1219041"/>
            <a:ext cx="12199733" cy="4279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B284EE-77A9-6939-3B51-0BC1682A6BA5}"/>
              </a:ext>
            </a:extLst>
          </p:cNvPr>
          <p:cNvSpPr txBox="1"/>
          <p:nvPr/>
        </p:nvSpPr>
        <p:spPr>
          <a:xfrm>
            <a:off x="1275289" y="5667058"/>
            <a:ext cx="9641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>
                <a:solidFill>
                  <a:srgbClr val="C00000"/>
                </a:solidFill>
              </a:rPr>
              <a:t>A</a:t>
            </a:r>
            <a:r>
              <a:rPr lang="en-US" sz="2400" dirty="0" err="1">
                <a:solidFill>
                  <a:srgbClr val="C00000"/>
                </a:solidFill>
              </a:rPr>
              <a:t>lpha</a:t>
            </a:r>
            <a:r>
              <a:rPr lang="en-IL" sz="2400" dirty="0">
                <a:solidFill>
                  <a:srgbClr val="C00000"/>
                </a:solidFill>
              </a:rPr>
              <a:t>F</a:t>
            </a:r>
            <a:r>
              <a:rPr lang="en-US" sz="2400" dirty="0">
                <a:solidFill>
                  <a:srgbClr val="C00000"/>
                </a:solidFill>
              </a:rPr>
              <a:t>old</a:t>
            </a:r>
            <a:r>
              <a:rPr lang="en-IL" sz="2400" dirty="0">
                <a:solidFill>
                  <a:srgbClr val="C00000"/>
                </a:solidFill>
              </a:rPr>
              <a:t> consistently mis-predicts one conformation from each match pair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41E6FF-27D3-8909-1103-7BEA673B5F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5" t="35921" r="62743" b="35686"/>
          <a:stretch/>
        </p:blipFill>
        <p:spPr>
          <a:xfrm>
            <a:off x="11074316" y="1381441"/>
            <a:ext cx="600456" cy="59585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81FFCE-F900-5D5F-8E33-A3CF9D5828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35" t="35921" r="62743" b="35686"/>
          <a:stretch/>
        </p:blipFill>
        <p:spPr>
          <a:xfrm>
            <a:off x="5045372" y="1531178"/>
            <a:ext cx="600456" cy="5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03B6F-9222-2249-B0B7-040D552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Our hypothesis: codons affect </a:t>
            </a:r>
            <a:r>
              <a:rPr lang="en-IL" i="1" dirty="0"/>
              <a:t>local</a:t>
            </a:r>
            <a:r>
              <a:rPr lang="en-IL" dirty="0"/>
              <a:t> structure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E22122-54C8-5F46-A55D-727E13918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66" y="1376007"/>
            <a:ext cx="5304905" cy="5481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B867C-4D0A-7A46-8F30-AFE230FEB086}"/>
              </a:ext>
            </a:extLst>
          </p:cNvPr>
          <p:cNvSpPr txBox="1"/>
          <p:nvPr/>
        </p:nvSpPr>
        <p:spPr>
          <a:xfrm>
            <a:off x="5989665" y="1509981"/>
            <a:ext cx="6096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400" dirty="0"/>
              <a:t>Synonymous codons may confer different initial conditions at translation time</a:t>
            </a:r>
          </a:p>
          <a:p>
            <a:endParaRPr lang="en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400" dirty="0"/>
              <a:t>These could create different energy minima which the protein folds into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 mechanisms</a:t>
            </a:r>
            <a:r>
              <a:rPr lang="en-IL" sz="2400" dirty="0"/>
              <a:t>: different tRNA binding or translation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400" b="1" dirty="0">
                <a:solidFill>
                  <a:srgbClr val="FF0000"/>
                </a:solidFill>
              </a:rPr>
              <a:t>Causal direction may only be determined by direct wet experiments</a:t>
            </a:r>
          </a:p>
        </p:txBody>
      </p:sp>
    </p:spTree>
    <p:extLst>
      <p:ext uri="{BB962C8B-B14F-4D97-AF65-F5344CB8AC3E}">
        <p14:creationId xmlns:p14="http://schemas.microsoft.com/office/powerpoint/2010/main" val="246872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9A5F292-0166-3A46-B96F-15547397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The AAA team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86B6A-2D8C-AC49-BC7F-E2BCF103184F}"/>
              </a:ext>
            </a:extLst>
          </p:cNvPr>
          <p:cNvSpPr txBox="1"/>
          <p:nvPr/>
        </p:nvSpPr>
        <p:spPr>
          <a:xfrm>
            <a:off x="3249310" y="6147124"/>
            <a:ext cx="228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b="1" dirty="0"/>
              <a:t>Aviv Rosenberg</a:t>
            </a:r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7D40E5-1CC9-1548-9106-CC154907ED2F}"/>
              </a:ext>
            </a:extLst>
          </p:cNvPr>
          <p:cNvSpPr txBox="1"/>
          <p:nvPr/>
        </p:nvSpPr>
        <p:spPr>
          <a:xfrm>
            <a:off x="4952264" y="6147124"/>
            <a:ext cx="2287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b="1" dirty="0"/>
              <a:t>Ailie Marx</a:t>
            </a:r>
            <a:endParaRPr lang="en-IL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9BA6D5B-1779-87D5-C186-DCE8940C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18" y="1496359"/>
            <a:ext cx="6924763" cy="462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96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0989B-DF72-5C63-B5CA-7E2B00D06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E77A3-E190-C503-830B-DA7853FE2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4" name="Content Placeholder 4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25ED2389-A6C8-A20A-CA03-FB13E2A82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9" r="1" b="28552"/>
          <a:stretch/>
        </p:blipFill>
        <p:spPr>
          <a:xfrm>
            <a:off x="-2258" y="0"/>
            <a:ext cx="12194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8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651DF04-F26B-A073-A4EA-8E2FAE824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64" r="16204" b="4686"/>
          <a:stretch/>
        </p:blipFill>
        <p:spPr>
          <a:xfrm>
            <a:off x="5733534" y="2484761"/>
            <a:ext cx="4547288" cy="4373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8E972F-693F-FF47-BB6F-892B6C983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The Central Dogma of Molecular Biology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5B674-B11B-6D48-925E-8A516B0F097C}"/>
              </a:ext>
            </a:extLst>
          </p:cNvPr>
          <p:cNvSpPr txBox="1"/>
          <p:nvPr/>
        </p:nvSpPr>
        <p:spPr>
          <a:xfrm>
            <a:off x="262840" y="5814578"/>
            <a:ext cx="3798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Transcription</a:t>
            </a:r>
            <a:r>
              <a:rPr lang="en-US" sz="2400" dirty="0"/>
              <a:t>: DNA </a:t>
            </a:r>
            <a:r>
              <a:rPr lang="en-US" sz="2400" dirty="0">
                <a:sym typeface="Wingdings" pitchFamily="2" charset="2"/>
              </a:rPr>
              <a:t> mRNA</a:t>
            </a:r>
            <a:endParaRPr lang="en-I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73875-88AE-E849-8902-F7D3EEAC6273}"/>
              </a:ext>
            </a:extLst>
          </p:cNvPr>
          <p:cNvSpPr txBox="1"/>
          <p:nvPr/>
        </p:nvSpPr>
        <p:spPr>
          <a:xfrm>
            <a:off x="5902667" y="2147731"/>
            <a:ext cx="447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Translation</a:t>
            </a:r>
            <a:r>
              <a:rPr lang="en-US" sz="2400" dirty="0"/>
              <a:t>: mRNA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Polypeptide</a:t>
            </a:r>
            <a:endParaRPr lang="en-IL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03583-8CF1-7741-B265-97FD4A35EBE0}"/>
              </a:ext>
            </a:extLst>
          </p:cNvPr>
          <p:cNvSpPr txBox="1"/>
          <p:nvPr/>
        </p:nvSpPr>
        <p:spPr>
          <a:xfrm>
            <a:off x="1003297" y="1488030"/>
            <a:ext cx="3490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How are proteins created?</a:t>
            </a:r>
            <a:endParaRPr lang="en-IL" sz="2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95E23-F682-A04D-B42F-53E4E2677639}"/>
              </a:ext>
            </a:extLst>
          </p:cNvPr>
          <p:cNvSpPr txBox="1"/>
          <p:nvPr/>
        </p:nvSpPr>
        <p:spPr>
          <a:xfrm>
            <a:off x="9078916" y="2654942"/>
            <a:ext cx="331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Highly </a:t>
            </a:r>
            <a:r>
              <a:rPr lang="en-US" sz="2400" u="sng" dirty="0">
                <a:solidFill>
                  <a:srgbClr val="C00000"/>
                </a:solidFill>
              </a:rPr>
              <a:t>redundant</a:t>
            </a:r>
            <a:r>
              <a:rPr lang="en-US" sz="2400" dirty="0">
                <a:solidFill>
                  <a:srgbClr val="C00000"/>
                </a:solidFill>
              </a:rPr>
              <a:t> coding </a:t>
            </a:r>
            <a:endParaRPr lang="en-IL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35B582B-99BF-3B48-8ABE-FCD4666641CB}"/>
                  </a:ext>
                </a:extLst>
              </p14:cNvPr>
              <p14:cNvContentPartPr/>
              <p14:nvPr/>
            </p14:nvContentPartPr>
            <p14:xfrm rot="8583029" flipV="1">
              <a:off x="8174677" y="3157502"/>
              <a:ext cx="1044840" cy="7143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35B582B-99BF-3B48-8ABE-FCD4666641C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rot="8583029" flipV="1">
                <a:off x="8156681" y="3139553"/>
                <a:ext cx="1080472" cy="106976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97F46A82-67E1-07B9-1943-696C3A158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837" b="4686"/>
          <a:stretch/>
        </p:blipFill>
        <p:spPr>
          <a:xfrm>
            <a:off x="-34423" y="2484761"/>
            <a:ext cx="5854456" cy="4373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16A544-BC62-8D7A-2CCC-6C876F1AC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848" t="41721" b="4686"/>
          <a:stretch/>
        </p:blipFill>
        <p:spPr>
          <a:xfrm>
            <a:off x="10280822" y="4399004"/>
            <a:ext cx="2004970" cy="24589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2BE320F-D3DE-91E4-F007-F7C4EAC076ED}"/>
              </a:ext>
            </a:extLst>
          </p:cNvPr>
          <p:cNvSpPr txBox="1"/>
          <p:nvPr/>
        </p:nvSpPr>
        <p:spPr>
          <a:xfrm>
            <a:off x="6347255" y="6338028"/>
            <a:ext cx="4174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Folding: </a:t>
            </a:r>
            <a:r>
              <a:rPr lang="en-US" sz="2400" dirty="0"/>
              <a:t>Polypeptide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Protein 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98482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5B74C-01C7-0942-AF81-E475DEBF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Translation &amp; Genetic Code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54A4BA1-56D6-BA45-BB6D-F8752D90C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4" t="5207" r="6669" b="15910"/>
          <a:stretch/>
        </p:blipFill>
        <p:spPr>
          <a:xfrm>
            <a:off x="8004354" y="2022778"/>
            <a:ext cx="3570242" cy="4239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580BFC-6A0C-914A-821D-1BE94A40BC4C}"/>
              </a:ext>
            </a:extLst>
          </p:cNvPr>
          <p:cNvSpPr txBox="1"/>
          <p:nvPr/>
        </p:nvSpPr>
        <p:spPr>
          <a:xfrm>
            <a:off x="838200" y="1510624"/>
            <a:ext cx="525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400" dirty="0"/>
              <a:t>Genetic code is </a:t>
            </a:r>
            <a:r>
              <a:rPr lang="en-IL" sz="2400" b="1" dirty="0"/>
              <a:t>highly redundant</a:t>
            </a:r>
          </a:p>
          <a:p>
            <a:endParaRPr lang="en-I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2400" dirty="0"/>
              <a:t>61 codons encode 20 A</a:t>
            </a:r>
            <a:r>
              <a:rPr lang="en-US" sz="2400" dirty="0"/>
              <a:t>A</a:t>
            </a:r>
            <a:r>
              <a:rPr lang="en-IL" sz="2400" dirty="0"/>
              <a:t>s (+3 stop)</a:t>
            </a:r>
          </a:p>
          <a:p>
            <a:endParaRPr lang="en-I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sz="2400" dirty="0"/>
              <a:t>~30 tRNAs bind to 61 codons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D434B-8013-7A42-A5BF-9059FE8272A6}"/>
              </a:ext>
            </a:extLst>
          </p:cNvPr>
          <p:cNvSpPr txBox="1"/>
          <p:nvPr/>
        </p:nvSpPr>
        <p:spPr>
          <a:xfrm>
            <a:off x="7736380" y="1510624"/>
            <a:ext cx="410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Universal codon to AA mapping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F5F9A-2233-1544-9368-CAD9EABD2D0D}"/>
              </a:ext>
            </a:extLst>
          </p:cNvPr>
          <p:cNvSpPr txBox="1"/>
          <p:nvPr/>
        </p:nvSpPr>
        <p:spPr>
          <a:xfrm>
            <a:off x="-99855" y="6287036"/>
            <a:ext cx="844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The reason for redundancies is not fully understood</a:t>
            </a:r>
            <a:endParaRPr lang="en-IL" sz="2400" dirty="0">
              <a:solidFill>
                <a:srgbClr val="C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0BE095-DA56-21BA-6E28-A12F3E4B97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941" b="19547"/>
          <a:stretch/>
        </p:blipFill>
        <p:spPr>
          <a:xfrm>
            <a:off x="1058996" y="3449616"/>
            <a:ext cx="4081415" cy="2737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452A6-0049-49E4-3469-03BE78E1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97" t="15487" r="49279" b="43775"/>
          <a:stretch/>
        </p:blipFill>
        <p:spPr>
          <a:xfrm>
            <a:off x="2591152" y="3973703"/>
            <a:ext cx="1379497" cy="1380204"/>
          </a:xfrm>
          <a:prstGeom prst="ellipse">
            <a:avLst/>
          </a:prstGeom>
          <a:ln w="38100">
            <a:solidFill>
              <a:schemeClr val="bg1">
                <a:lumMod val="95000"/>
              </a:schemeClr>
            </a:solidFill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4078B9-060E-C621-3F1A-FB6127D940AD}"/>
              </a:ext>
            </a:extLst>
          </p:cNvPr>
          <p:cNvSpPr/>
          <p:nvPr/>
        </p:nvSpPr>
        <p:spPr>
          <a:xfrm>
            <a:off x="8480121" y="5110619"/>
            <a:ext cx="638827" cy="842400"/>
          </a:xfrm>
          <a:prstGeom prst="rect">
            <a:avLst/>
          </a:prstGeom>
          <a:solidFill>
            <a:srgbClr val="E5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3389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238755E-1D93-8C47-8E82-D0F78C1D7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8243" r="39684"/>
          <a:stretch/>
        </p:blipFill>
        <p:spPr>
          <a:xfrm>
            <a:off x="2427070" y="2319819"/>
            <a:ext cx="7337860" cy="2688639"/>
          </a:xfrm>
        </p:spPr>
      </p:pic>
      <p:pic>
        <p:nvPicPr>
          <p:cNvPr id="6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0448568-E6AD-934E-B9C3-7594DDB505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67"/>
          <a:stretch/>
        </p:blipFill>
        <p:spPr>
          <a:xfrm>
            <a:off x="603796" y="1526637"/>
            <a:ext cx="11588204" cy="1124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10792-2633-5E45-8992-CAA04FE60B24}"/>
              </a:ext>
            </a:extLst>
          </p:cNvPr>
          <p:cNvSpPr txBox="1"/>
          <p:nvPr/>
        </p:nvSpPr>
        <p:spPr>
          <a:xfrm>
            <a:off x="1394680" y="5352735"/>
            <a:ext cx="9402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Native structure is determined only by the protein's amino acid sequence.</a:t>
            </a:r>
            <a:endParaRPr lang="en-IL" sz="2400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2FB8F-7847-D04C-B997-5B6304E8D2F7}"/>
              </a:ext>
            </a:extLst>
          </p:cNvPr>
          <p:cNvSpPr txBox="1"/>
          <p:nvPr/>
        </p:nvSpPr>
        <p:spPr>
          <a:xfrm>
            <a:off x="6634605" y="476659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(Nobel Prize laureate)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F8E33-82F0-6645-B0DD-03D8C9840ACC}"/>
              </a:ext>
            </a:extLst>
          </p:cNvPr>
          <p:cNvSpPr txBox="1"/>
          <p:nvPr/>
        </p:nvSpPr>
        <p:spPr>
          <a:xfrm>
            <a:off x="565383" y="6031210"/>
            <a:ext cx="11205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b="1" dirty="0"/>
              <a:t>Corollary</a:t>
            </a:r>
            <a:r>
              <a:rPr lang="en-IL" sz="2400" dirty="0"/>
              <a:t>: The identity of codons doesn’t influence structure, only the A</a:t>
            </a:r>
            <a:r>
              <a:rPr lang="en-US" sz="2400" dirty="0"/>
              <a:t>As they code for</a:t>
            </a:r>
            <a:r>
              <a:rPr lang="en-IL" sz="2400" dirty="0"/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6920BD9-464A-B049-8FE2-03BC3F5F8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L" dirty="0"/>
              <a:t>Anfinsen’s Principle</a:t>
            </a:r>
          </a:p>
        </p:txBody>
      </p:sp>
    </p:spTree>
    <p:extLst>
      <p:ext uri="{BB962C8B-B14F-4D97-AF65-F5344CB8AC3E}">
        <p14:creationId xmlns:p14="http://schemas.microsoft.com/office/powerpoint/2010/main" val="18889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5E53D-A06C-4029-AB80-6BCA5BDA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461"/>
            <a:ext cx="10515600" cy="1325563"/>
          </a:xfrm>
        </p:spPr>
        <p:txBody>
          <a:bodyPr/>
          <a:lstStyle/>
          <a:p>
            <a:pPr algn="l"/>
            <a:endParaRPr lang="en-I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F4A490-B5EB-408F-A054-1023A983F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902"/>
          <a:stretch/>
        </p:blipFill>
        <p:spPr>
          <a:xfrm>
            <a:off x="6019007" y="126946"/>
            <a:ext cx="5980095" cy="246640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15E343-33FF-447F-8103-F96AD977B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5" r="4997"/>
          <a:stretch/>
        </p:blipFill>
        <p:spPr>
          <a:xfrm>
            <a:off x="6019007" y="2852817"/>
            <a:ext cx="6096000" cy="1785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1E60C7-F6C2-4ED0-950A-5474A13AE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4" y="132887"/>
            <a:ext cx="5994837" cy="2460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5336B-922E-44F3-A9D2-9E55757A70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2" y="2768522"/>
            <a:ext cx="6410325" cy="19991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DC5BC7-2BCD-4687-90A7-E6FAA20FC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444" y="4741465"/>
            <a:ext cx="5493219" cy="2056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2131D6-BA1E-223E-2822-D3FC30712A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812" t="36561" r="24609" b="29410"/>
          <a:stretch/>
        </p:blipFill>
        <p:spPr>
          <a:xfrm>
            <a:off x="112694" y="4670221"/>
            <a:ext cx="5845193" cy="21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9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03B6F-9222-2249-B0B7-040D5527C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Our hypothesis: codons affect </a:t>
            </a:r>
            <a:r>
              <a:rPr lang="en-IL" i="1" dirty="0"/>
              <a:t>local</a:t>
            </a:r>
            <a:r>
              <a:rPr lang="en-IL" dirty="0"/>
              <a:t> structure</a:t>
            </a:r>
          </a:p>
        </p:txBody>
      </p:sp>
      <p:pic>
        <p:nvPicPr>
          <p:cNvPr id="5" name="Content Placeholder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AE36DFD9-7DDB-0147-82FB-D9385FDFC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7455"/>
          <a:stretch/>
        </p:blipFill>
        <p:spPr>
          <a:xfrm>
            <a:off x="1427937" y="2476859"/>
            <a:ext cx="4905628" cy="401601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90C817-8181-2E40-AF25-A21A29D00C47}"/>
              </a:ext>
            </a:extLst>
          </p:cNvPr>
          <p:cNvSpPr txBox="1"/>
          <p:nvPr/>
        </p:nvSpPr>
        <p:spPr>
          <a:xfrm>
            <a:off x="1692134" y="1622108"/>
            <a:ext cx="8807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>
                <a:solidFill>
                  <a:srgbClr val="C00000"/>
                </a:solidFill>
              </a:rPr>
              <a:t>Local structure: Backbone angles at the specific position of a codon</a:t>
            </a:r>
          </a:p>
        </p:txBody>
      </p:sp>
      <p:pic>
        <p:nvPicPr>
          <p:cNvPr id="6" name="Content Placeholder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9E11088A-7DDE-7E4A-BC3D-32ADC516C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13"/>
          <a:stretch/>
        </p:blipFill>
        <p:spPr>
          <a:xfrm>
            <a:off x="6629399" y="2476859"/>
            <a:ext cx="4134663" cy="401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2743-BFA0-F64F-8AAC-61814E43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42442" cy="1325563"/>
          </a:xfrm>
        </p:spPr>
        <p:txBody>
          <a:bodyPr/>
          <a:lstStyle/>
          <a:p>
            <a:r>
              <a:rPr lang="en-IL" dirty="0"/>
              <a:t>Backbone Torsion Angles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B1F9B7-948B-5060-E8A0-DAD6666D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21" y="2425890"/>
            <a:ext cx="5551957" cy="2885146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0D1B234A-C05B-47B4-8FF9-104BFDC84996}"/>
              </a:ext>
            </a:extLst>
          </p:cNvPr>
          <p:cNvSpPr/>
          <p:nvPr/>
        </p:nvSpPr>
        <p:spPr>
          <a:xfrm>
            <a:off x="2426241" y="3653584"/>
            <a:ext cx="1093263" cy="366361"/>
          </a:xfrm>
          <a:custGeom>
            <a:avLst/>
            <a:gdLst>
              <a:gd name="connsiteX0" fmla="*/ 0 w 944536"/>
              <a:gd name="connsiteY0" fmla="*/ 174356 h 174356"/>
              <a:gd name="connsiteX1" fmla="*/ 472268 w 944536"/>
              <a:gd name="connsiteY1" fmla="*/ 0 h 174356"/>
              <a:gd name="connsiteX2" fmla="*/ 944536 w 944536"/>
              <a:gd name="connsiteY2" fmla="*/ 174356 h 174356"/>
              <a:gd name="connsiteX3" fmla="*/ 0 w 944536"/>
              <a:gd name="connsiteY3" fmla="*/ 174356 h 174356"/>
              <a:gd name="connsiteX0" fmla="*/ 0 w 936787"/>
              <a:gd name="connsiteY0" fmla="*/ 205353 h 205353"/>
              <a:gd name="connsiteX1" fmla="*/ 464519 w 936787"/>
              <a:gd name="connsiteY1" fmla="*/ 0 h 205353"/>
              <a:gd name="connsiteX2" fmla="*/ 936787 w 936787"/>
              <a:gd name="connsiteY2" fmla="*/ 174356 h 205353"/>
              <a:gd name="connsiteX3" fmla="*/ 0 w 936787"/>
              <a:gd name="connsiteY3" fmla="*/ 205353 h 205353"/>
              <a:gd name="connsiteX0" fmla="*/ 0 w 936787"/>
              <a:gd name="connsiteY0" fmla="*/ 30997 h 220851"/>
              <a:gd name="connsiteX1" fmla="*/ 340533 w 936787"/>
              <a:gd name="connsiteY1" fmla="*/ 220851 h 220851"/>
              <a:gd name="connsiteX2" fmla="*/ 936787 w 936787"/>
              <a:gd name="connsiteY2" fmla="*/ 0 h 220851"/>
              <a:gd name="connsiteX3" fmla="*/ 0 w 936787"/>
              <a:gd name="connsiteY3" fmla="*/ 30997 h 220851"/>
              <a:gd name="connsiteX0" fmla="*/ 0 w 859296"/>
              <a:gd name="connsiteY0" fmla="*/ 100740 h 290594"/>
              <a:gd name="connsiteX1" fmla="*/ 340533 w 859296"/>
              <a:gd name="connsiteY1" fmla="*/ 290594 h 290594"/>
              <a:gd name="connsiteX2" fmla="*/ 859296 w 859296"/>
              <a:gd name="connsiteY2" fmla="*/ 0 h 290594"/>
              <a:gd name="connsiteX3" fmla="*/ 0 w 859296"/>
              <a:gd name="connsiteY3" fmla="*/ 100740 h 290594"/>
              <a:gd name="connsiteX0" fmla="*/ 0 w 890292"/>
              <a:gd name="connsiteY0" fmla="*/ 108490 h 298344"/>
              <a:gd name="connsiteX1" fmla="*/ 340533 w 890292"/>
              <a:gd name="connsiteY1" fmla="*/ 298344 h 298344"/>
              <a:gd name="connsiteX2" fmla="*/ 890292 w 890292"/>
              <a:gd name="connsiteY2" fmla="*/ 0 h 298344"/>
              <a:gd name="connsiteX3" fmla="*/ 0 w 890292"/>
              <a:gd name="connsiteY3" fmla="*/ 108490 h 29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292" h="298344">
                <a:moveTo>
                  <a:pt x="0" y="108490"/>
                </a:moveTo>
                <a:lnTo>
                  <a:pt x="340533" y="298344"/>
                </a:lnTo>
                <a:lnTo>
                  <a:pt x="890292" y="0"/>
                </a:lnTo>
                <a:lnTo>
                  <a:pt x="0" y="10849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solidFill>
              <a:srgbClr val="FFC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1" name="Triangle 9">
            <a:extLst>
              <a:ext uri="{FF2B5EF4-FFF2-40B4-BE49-F238E27FC236}">
                <a16:creationId xmlns:a16="http://schemas.microsoft.com/office/drawing/2014/main" id="{56CBD460-F5F0-0C98-E010-A17DEEC68C0B}"/>
              </a:ext>
            </a:extLst>
          </p:cNvPr>
          <p:cNvSpPr/>
          <p:nvPr/>
        </p:nvSpPr>
        <p:spPr>
          <a:xfrm>
            <a:off x="2849564" y="3645655"/>
            <a:ext cx="1275784" cy="471031"/>
          </a:xfrm>
          <a:custGeom>
            <a:avLst/>
            <a:gdLst>
              <a:gd name="connsiteX0" fmla="*/ 0 w 944536"/>
              <a:gd name="connsiteY0" fmla="*/ 174356 h 174356"/>
              <a:gd name="connsiteX1" fmla="*/ 472268 w 944536"/>
              <a:gd name="connsiteY1" fmla="*/ 0 h 174356"/>
              <a:gd name="connsiteX2" fmla="*/ 944536 w 944536"/>
              <a:gd name="connsiteY2" fmla="*/ 174356 h 174356"/>
              <a:gd name="connsiteX3" fmla="*/ 0 w 944536"/>
              <a:gd name="connsiteY3" fmla="*/ 174356 h 174356"/>
              <a:gd name="connsiteX0" fmla="*/ 0 w 936787"/>
              <a:gd name="connsiteY0" fmla="*/ 205353 h 205353"/>
              <a:gd name="connsiteX1" fmla="*/ 464519 w 936787"/>
              <a:gd name="connsiteY1" fmla="*/ 0 h 205353"/>
              <a:gd name="connsiteX2" fmla="*/ 936787 w 936787"/>
              <a:gd name="connsiteY2" fmla="*/ 174356 h 205353"/>
              <a:gd name="connsiteX3" fmla="*/ 0 w 936787"/>
              <a:gd name="connsiteY3" fmla="*/ 205353 h 205353"/>
              <a:gd name="connsiteX0" fmla="*/ 0 w 936787"/>
              <a:gd name="connsiteY0" fmla="*/ 30997 h 220851"/>
              <a:gd name="connsiteX1" fmla="*/ 340533 w 936787"/>
              <a:gd name="connsiteY1" fmla="*/ 220851 h 220851"/>
              <a:gd name="connsiteX2" fmla="*/ 936787 w 936787"/>
              <a:gd name="connsiteY2" fmla="*/ 0 h 220851"/>
              <a:gd name="connsiteX3" fmla="*/ 0 w 936787"/>
              <a:gd name="connsiteY3" fmla="*/ 30997 h 220851"/>
              <a:gd name="connsiteX0" fmla="*/ 0 w 859296"/>
              <a:gd name="connsiteY0" fmla="*/ 100740 h 290594"/>
              <a:gd name="connsiteX1" fmla="*/ 340533 w 859296"/>
              <a:gd name="connsiteY1" fmla="*/ 290594 h 290594"/>
              <a:gd name="connsiteX2" fmla="*/ 859296 w 859296"/>
              <a:gd name="connsiteY2" fmla="*/ 0 h 290594"/>
              <a:gd name="connsiteX3" fmla="*/ 0 w 859296"/>
              <a:gd name="connsiteY3" fmla="*/ 100740 h 290594"/>
              <a:gd name="connsiteX0" fmla="*/ 0 w 890292"/>
              <a:gd name="connsiteY0" fmla="*/ 108490 h 298344"/>
              <a:gd name="connsiteX1" fmla="*/ 340533 w 890292"/>
              <a:gd name="connsiteY1" fmla="*/ 298344 h 298344"/>
              <a:gd name="connsiteX2" fmla="*/ 890292 w 890292"/>
              <a:gd name="connsiteY2" fmla="*/ 0 h 298344"/>
              <a:gd name="connsiteX3" fmla="*/ 0 w 890292"/>
              <a:gd name="connsiteY3" fmla="*/ 108490 h 298344"/>
              <a:gd name="connsiteX0" fmla="*/ 0 w 719811"/>
              <a:gd name="connsiteY0" fmla="*/ 162734 h 298344"/>
              <a:gd name="connsiteX1" fmla="*/ 170052 w 719811"/>
              <a:gd name="connsiteY1" fmla="*/ 298344 h 298344"/>
              <a:gd name="connsiteX2" fmla="*/ 719811 w 719811"/>
              <a:gd name="connsiteY2" fmla="*/ 0 h 298344"/>
              <a:gd name="connsiteX3" fmla="*/ 0 w 719811"/>
              <a:gd name="connsiteY3" fmla="*/ 162734 h 298344"/>
              <a:gd name="connsiteX0" fmla="*/ 0 w 1060774"/>
              <a:gd name="connsiteY0" fmla="*/ 0 h 135610"/>
              <a:gd name="connsiteX1" fmla="*/ 170052 w 1060774"/>
              <a:gd name="connsiteY1" fmla="*/ 135610 h 135610"/>
              <a:gd name="connsiteX2" fmla="*/ 1060774 w 1060774"/>
              <a:gd name="connsiteY2" fmla="*/ 61991 h 135610"/>
              <a:gd name="connsiteX3" fmla="*/ 0 w 1060774"/>
              <a:gd name="connsiteY3" fmla="*/ 0 h 135610"/>
              <a:gd name="connsiteX0" fmla="*/ 0 w 1060774"/>
              <a:gd name="connsiteY0" fmla="*/ 321590 h 383581"/>
              <a:gd name="connsiteX1" fmla="*/ 580757 w 1060774"/>
              <a:gd name="connsiteY1" fmla="*/ 0 h 383581"/>
              <a:gd name="connsiteX2" fmla="*/ 1060774 w 1060774"/>
              <a:gd name="connsiteY2" fmla="*/ 383581 h 383581"/>
              <a:gd name="connsiteX3" fmla="*/ 0 w 1060774"/>
              <a:gd name="connsiteY3" fmla="*/ 321590 h 383581"/>
              <a:gd name="connsiteX0" fmla="*/ 0 w 1029777"/>
              <a:gd name="connsiteY0" fmla="*/ 306092 h 383581"/>
              <a:gd name="connsiteX1" fmla="*/ 549760 w 1029777"/>
              <a:gd name="connsiteY1" fmla="*/ 0 h 383581"/>
              <a:gd name="connsiteX2" fmla="*/ 1029777 w 1029777"/>
              <a:gd name="connsiteY2" fmla="*/ 383581 h 383581"/>
              <a:gd name="connsiteX3" fmla="*/ 0 w 1029777"/>
              <a:gd name="connsiteY3" fmla="*/ 306092 h 383581"/>
              <a:gd name="connsiteX0" fmla="*/ 0 w 1045276"/>
              <a:gd name="connsiteY0" fmla="*/ 313841 h 383581"/>
              <a:gd name="connsiteX1" fmla="*/ 565259 w 1045276"/>
              <a:gd name="connsiteY1" fmla="*/ 0 h 383581"/>
              <a:gd name="connsiteX2" fmla="*/ 1045276 w 1045276"/>
              <a:gd name="connsiteY2" fmla="*/ 383581 h 383581"/>
              <a:gd name="connsiteX3" fmla="*/ 0 w 1045276"/>
              <a:gd name="connsiteY3" fmla="*/ 313841 h 383581"/>
              <a:gd name="connsiteX0" fmla="*/ 0 w 1038926"/>
              <a:gd name="connsiteY0" fmla="*/ 301141 h 383581"/>
              <a:gd name="connsiteX1" fmla="*/ 558909 w 1038926"/>
              <a:gd name="connsiteY1" fmla="*/ 0 h 383581"/>
              <a:gd name="connsiteX2" fmla="*/ 1038926 w 1038926"/>
              <a:gd name="connsiteY2" fmla="*/ 383581 h 383581"/>
              <a:gd name="connsiteX3" fmla="*/ 0 w 1038926"/>
              <a:gd name="connsiteY3" fmla="*/ 301141 h 38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926" h="383581">
                <a:moveTo>
                  <a:pt x="0" y="301141"/>
                </a:moveTo>
                <a:lnTo>
                  <a:pt x="558909" y="0"/>
                </a:lnTo>
                <a:lnTo>
                  <a:pt x="1038926" y="383581"/>
                </a:lnTo>
                <a:lnTo>
                  <a:pt x="0" y="301141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solidFill>
              <a:srgbClr val="FFC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Triangle 9">
            <a:extLst>
              <a:ext uri="{FF2B5EF4-FFF2-40B4-BE49-F238E27FC236}">
                <a16:creationId xmlns:a16="http://schemas.microsoft.com/office/drawing/2014/main" id="{97B0DD63-996E-EC4D-EC8A-BC4192FB4ED9}"/>
              </a:ext>
            </a:extLst>
          </p:cNvPr>
          <p:cNvSpPr/>
          <p:nvPr/>
        </p:nvSpPr>
        <p:spPr>
          <a:xfrm>
            <a:off x="3543559" y="3656758"/>
            <a:ext cx="1185383" cy="467726"/>
          </a:xfrm>
          <a:custGeom>
            <a:avLst/>
            <a:gdLst>
              <a:gd name="connsiteX0" fmla="*/ 0 w 944536"/>
              <a:gd name="connsiteY0" fmla="*/ 174356 h 174356"/>
              <a:gd name="connsiteX1" fmla="*/ 472268 w 944536"/>
              <a:gd name="connsiteY1" fmla="*/ 0 h 174356"/>
              <a:gd name="connsiteX2" fmla="*/ 944536 w 944536"/>
              <a:gd name="connsiteY2" fmla="*/ 174356 h 174356"/>
              <a:gd name="connsiteX3" fmla="*/ 0 w 944536"/>
              <a:gd name="connsiteY3" fmla="*/ 174356 h 174356"/>
              <a:gd name="connsiteX0" fmla="*/ 0 w 936787"/>
              <a:gd name="connsiteY0" fmla="*/ 205353 h 205353"/>
              <a:gd name="connsiteX1" fmla="*/ 464519 w 936787"/>
              <a:gd name="connsiteY1" fmla="*/ 0 h 205353"/>
              <a:gd name="connsiteX2" fmla="*/ 936787 w 936787"/>
              <a:gd name="connsiteY2" fmla="*/ 174356 h 205353"/>
              <a:gd name="connsiteX3" fmla="*/ 0 w 936787"/>
              <a:gd name="connsiteY3" fmla="*/ 205353 h 205353"/>
              <a:gd name="connsiteX0" fmla="*/ 0 w 936787"/>
              <a:gd name="connsiteY0" fmla="*/ 30997 h 220851"/>
              <a:gd name="connsiteX1" fmla="*/ 340533 w 936787"/>
              <a:gd name="connsiteY1" fmla="*/ 220851 h 220851"/>
              <a:gd name="connsiteX2" fmla="*/ 936787 w 936787"/>
              <a:gd name="connsiteY2" fmla="*/ 0 h 220851"/>
              <a:gd name="connsiteX3" fmla="*/ 0 w 936787"/>
              <a:gd name="connsiteY3" fmla="*/ 30997 h 220851"/>
              <a:gd name="connsiteX0" fmla="*/ 0 w 859296"/>
              <a:gd name="connsiteY0" fmla="*/ 100740 h 290594"/>
              <a:gd name="connsiteX1" fmla="*/ 340533 w 859296"/>
              <a:gd name="connsiteY1" fmla="*/ 290594 h 290594"/>
              <a:gd name="connsiteX2" fmla="*/ 859296 w 859296"/>
              <a:gd name="connsiteY2" fmla="*/ 0 h 290594"/>
              <a:gd name="connsiteX3" fmla="*/ 0 w 859296"/>
              <a:gd name="connsiteY3" fmla="*/ 100740 h 290594"/>
              <a:gd name="connsiteX0" fmla="*/ 0 w 890292"/>
              <a:gd name="connsiteY0" fmla="*/ 108490 h 298344"/>
              <a:gd name="connsiteX1" fmla="*/ 340533 w 890292"/>
              <a:gd name="connsiteY1" fmla="*/ 298344 h 298344"/>
              <a:gd name="connsiteX2" fmla="*/ 890292 w 890292"/>
              <a:gd name="connsiteY2" fmla="*/ 0 h 298344"/>
              <a:gd name="connsiteX3" fmla="*/ 0 w 890292"/>
              <a:gd name="connsiteY3" fmla="*/ 108490 h 298344"/>
              <a:gd name="connsiteX0" fmla="*/ 0 w 719811"/>
              <a:gd name="connsiteY0" fmla="*/ 162734 h 298344"/>
              <a:gd name="connsiteX1" fmla="*/ 170052 w 719811"/>
              <a:gd name="connsiteY1" fmla="*/ 298344 h 298344"/>
              <a:gd name="connsiteX2" fmla="*/ 719811 w 719811"/>
              <a:gd name="connsiteY2" fmla="*/ 0 h 298344"/>
              <a:gd name="connsiteX3" fmla="*/ 0 w 719811"/>
              <a:gd name="connsiteY3" fmla="*/ 162734 h 298344"/>
              <a:gd name="connsiteX0" fmla="*/ 0 w 1060774"/>
              <a:gd name="connsiteY0" fmla="*/ 0 h 135610"/>
              <a:gd name="connsiteX1" fmla="*/ 170052 w 1060774"/>
              <a:gd name="connsiteY1" fmla="*/ 135610 h 135610"/>
              <a:gd name="connsiteX2" fmla="*/ 1060774 w 1060774"/>
              <a:gd name="connsiteY2" fmla="*/ 61991 h 135610"/>
              <a:gd name="connsiteX3" fmla="*/ 0 w 1060774"/>
              <a:gd name="connsiteY3" fmla="*/ 0 h 135610"/>
              <a:gd name="connsiteX0" fmla="*/ 0 w 1060774"/>
              <a:gd name="connsiteY0" fmla="*/ 321590 h 383581"/>
              <a:gd name="connsiteX1" fmla="*/ 580757 w 1060774"/>
              <a:gd name="connsiteY1" fmla="*/ 0 h 383581"/>
              <a:gd name="connsiteX2" fmla="*/ 1060774 w 1060774"/>
              <a:gd name="connsiteY2" fmla="*/ 383581 h 383581"/>
              <a:gd name="connsiteX3" fmla="*/ 0 w 1060774"/>
              <a:gd name="connsiteY3" fmla="*/ 321590 h 383581"/>
              <a:gd name="connsiteX0" fmla="*/ 0 w 1029777"/>
              <a:gd name="connsiteY0" fmla="*/ 306092 h 383581"/>
              <a:gd name="connsiteX1" fmla="*/ 549760 w 1029777"/>
              <a:gd name="connsiteY1" fmla="*/ 0 h 383581"/>
              <a:gd name="connsiteX2" fmla="*/ 1029777 w 1029777"/>
              <a:gd name="connsiteY2" fmla="*/ 383581 h 383581"/>
              <a:gd name="connsiteX3" fmla="*/ 0 w 1029777"/>
              <a:gd name="connsiteY3" fmla="*/ 306092 h 383581"/>
              <a:gd name="connsiteX0" fmla="*/ 0 w 1045276"/>
              <a:gd name="connsiteY0" fmla="*/ 313841 h 383581"/>
              <a:gd name="connsiteX1" fmla="*/ 565259 w 1045276"/>
              <a:gd name="connsiteY1" fmla="*/ 0 h 383581"/>
              <a:gd name="connsiteX2" fmla="*/ 1045276 w 1045276"/>
              <a:gd name="connsiteY2" fmla="*/ 383581 h 383581"/>
              <a:gd name="connsiteX3" fmla="*/ 0 w 1045276"/>
              <a:gd name="connsiteY3" fmla="*/ 313841 h 383581"/>
              <a:gd name="connsiteX0" fmla="*/ 0 w 1038926"/>
              <a:gd name="connsiteY0" fmla="*/ 301141 h 383581"/>
              <a:gd name="connsiteX1" fmla="*/ 558909 w 1038926"/>
              <a:gd name="connsiteY1" fmla="*/ 0 h 383581"/>
              <a:gd name="connsiteX2" fmla="*/ 1038926 w 1038926"/>
              <a:gd name="connsiteY2" fmla="*/ 383581 h 383581"/>
              <a:gd name="connsiteX3" fmla="*/ 0 w 1038926"/>
              <a:gd name="connsiteY3" fmla="*/ 301141 h 383581"/>
              <a:gd name="connsiteX0" fmla="*/ 0 w 1378059"/>
              <a:gd name="connsiteY0" fmla="*/ 345591 h 428031"/>
              <a:gd name="connsiteX1" fmla="*/ 1378059 w 1378059"/>
              <a:gd name="connsiteY1" fmla="*/ 0 h 428031"/>
              <a:gd name="connsiteX2" fmla="*/ 1038926 w 1378059"/>
              <a:gd name="connsiteY2" fmla="*/ 428031 h 428031"/>
              <a:gd name="connsiteX3" fmla="*/ 0 w 1378059"/>
              <a:gd name="connsiteY3" fmla="*/ 345591 h 428031"/>
              <a:gd name="connsiteX0" fmla="*/ 0 w 1378059"/>
              <a:gd name="connsiteY0" fmla="*/ 345591 h 345591"/>
              <a:gd name="connsiteX1" fmla="*/ 1378059 w 1378059"/>
              <a:gd name="connsiteY1" fmla="*/ 0 h 345591"/>
              <a:gd name="connsiteX2" fmla="*/ 892876 w 1378059"/>
              <a:gd name="connsiteY2" fmla="*/ 310556 h 345591"/>
              <a:gd name="connsiteX3" fmla="*/ 0 w 1378059"/>
              <a:gd name="connsiteY3" fmla="*/ 345591 h 345591"/>
              <a:gd name="connsiteX0" fmla="*/ 0 w 968484"/>
              <a:gd name="connsiteY0" fmla="*/ 0 h 422165"/>
              <a:gd name="connsiteX1" fmla="*/ 968484 w 968484"/>
              <a:gd name="connsiteY1" fmla="*/ 111609 h 422165"/>
              <a:gd name="connsiteX2" fmla="*/ 483301 w 968484"/>
              <a:gd name="connsiteY2" fmla="*/ 422165 h 422165"/>
              <a:gd name="connsiteX3" fmla="*/ 0 w 968484"/>
              <a:gd name="connsiteY3" fmla="*/ 0 h 422165"/>
              <a:gd name="connsiteX0" fmla="*/ 0 w 965309"/>
              <a:gd name="connsiteY0" fmla="*/ 0 h 409465"/>
              <a:gd name="connsiteX1" fmla="*/ 965309 w 965309"/>
              <a:gd name="connsiteY1" fmla="*/ 98909 h 409465"/>
              <a:gd name="connsiteX2" fmla="*/ 480126 w 965309"/>
              <a:gd name="connsiteY2" fmla="*/ 409465 h 409465"/>
              <a:gd name="connsiteX3" fmla="*/ 0 w 965309"/>
              <a:gd name="connsiteY3" fmla="*/ 0 h 409465"/>
              <a:gd name="connsiteX0" fmla="*/ 0 w 965309"/>
              <a:gd name="connsiteY0" fmla="*/ 0 h 377715"/>
              <a:gd name="connsiteX1" fmla="*/ 965309 w 965309"/>
              <a:gd name="connsiteY1" fmla="*/ 98909 h 377715"/>
              <a:gd name="connsiteX2" fmla="*/ 492826 w 965309"/>
              <a:gd name="connsiteY2" fmla="*/ 377715 h 377715"/>
              <a:gd name="connsiteX3" fmla="*/ 0 w 965309"/>
              <a:gd name="connsiteY3" fmla="*/ 0 h 377715"/>
              <a:gd name="connsiteX0" fmla="*/ 0 w 965309"/>
              <a:gd name="connsiteY0" fmla="*/ 0 h 380890"/>
              <a:gd name="connsiteX1" fmla="*/ 965309 w 965309"/>
              <a:gd name="connsiteY1" fmla="*/ 98909 h 380890"/>
              <a:gd name="connsiteX2" fmla="*/ 476951 w 965309"/>
              <a:gd name="connsiteY2" fmla="*/ 380890 h 380890"/>
              <a:gd name="connsiteX3" fmla="*/ 0 w 965309"/>
              <a:gd name="connsiteY3" fmla="*/ 0 h 380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309" h="380890">
                <a:moveTo>
                  <a:pt x="0" y="0"/>
                </a:moveTo>
                <a:lnTo>
                  <a:pt x="965309" y="98909"/>
                </a:lnTo>
                <a:lnTo>
                  <a:pt x="476951" y="380890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>
            <a:solidFill>
              <a:srgbClr val="FFC000">
                <a:alpha val="7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CABDFB-C5F1-8711-DDDB-5CAB116050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86"/>
          <a:stretch/>
        </p:blipFill>
        <p:spPr>
          <a:xfrm>
            <a:off x="6671729" y="1190019"/>
            <a:ext cx="5158040" cy="54636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2CFCA7-225E-A973-1BA0-4F7259F6765A}"/>
              </a:ext>
            </a:extLst>
          </p:cNvPr>
          <p:cNvSpPr txBox="1"/>
          <p:nvPr/>
        </p:nvSpPr>
        <p:spPr>
          <a:xfrm>
            <a:off x="9115858" y="2354622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SHEET</a:t>
            </a:r>
            <a:endParaRPr lang="en-IL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F8AA9A8-E954-7FA1-E9F2-0DC450120BF5}"/>
                  </a:ext>
                </a:extLst>
              </p14:cNvPr>
              <p14:cNvContentPartPr/>
              <p14:nvPr/>
            </p14:nvContentPartPr>
            <p14:xfrm rot="12747420" flipV="1">
              <a:off x="8102050" y="2287372"/>
              <a:ext cx="1044840" cy="71437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F8AA9A8-E954-7FA1-E9F2-0DC450120B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2747420" flipV="1">
                <a:off x="8084054" y="2269423"/>
                <a:ext cx="1080472" cy="106976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C4D8CCC-9D65-2E1F-1E03-B6E55B185EEA}"/>
              </a:ext>
            </a:extLst>
          </p:cNvPr>
          <p:cNvSpPr txBox="1"/>
          <p:nvPr/>
        </p:nvSpPr>
        <p:spPr>
          <a:xfrm>
            <a:off x="9894074" y="4077193"/>
            <a:ext cx="970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HELIX</a:t>
            </a:r>
            <a:endParaRPr lang="en-IL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306D9BC-F854-CB75-1550-C9C5EFAF0287}"/>
                  </a:ext>
                </a:extLst>
              </p14:cNvPr>
              <p14:cNvContentPartPr/>
              <p14:nvPr/>
            </p14:nvContentPartPr>
            <p14:xfrm rot="11153560" flipV="1">
              <a:off x="8802803" y="4234730"/>
              <a:ext cx="1044840" cy="71437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306D9BC-F854-CB75-1550-C9C5EFAF028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1153560" flipV="1">
                <a:off x="8784807" y="4216781"/>
                <a:ext cx="1080472" cy="106976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F43B6417-81DF-0C9E-5090-EED07B531192}"/>
              </a:ext>
            </a:extLst>
          </p:cNvPr>
          <p:cNvSpPr txBox="1"/>
          <p:nvPr/>
        </p:nvSpPr>
        <p:spPr>
          <a:xfrm>
            <a:off x="9940732" y="1565427"/>
            <a:ext cx="1865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Left-handed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HELIX</a:t>
            </a:r>
            <a:endParaRPr lang="en-IL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46DBFD8-C547-4832-2AB6-E643F8A5371C}"/>
                  </a:ext>
                </a:extLst>
              </p14:cNvPr>
              <p14:cNvContentPartPr/>
              <p14:nvPr/>
            </p14:nvContentPartPr>
            <p14:xfrm rot="7461315" flipV="1">
              <a:off x="10033140" y="2780569"/>
              <a:ext cx="1044840" cy="71437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46DBFD8-C547-4832-2AB6-E643F8A5371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7461315" flipV="1">
                <a:off x="10015144" y="2762620"/>
                <a:ext cx="1080472" cy="106976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3AC3B98C-40C1-5B7A-D73D-95F86D4EE57A}"/>
              </a:ext>
            </a:extLst>
          </p:cNvPr>
          <p:cNvSpPr txBox="1"/>
          <p:nvPr/>
        </p:nvSpPr>
        <p:spPr>
          <a:xfrm>
            <a:off x="8251243" y="818595"/>
            <a:ext cx="262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400" dirty="0"/>
              <a:t>Ramachandran Plot</a:t>
            </a:r>
          </a:p>
        </p:txBody>
      </p:sp>
    </p:spTree>
    <p:extLst>
      <p:ext uri="{BB962C8B-B14F-4D97-AF65-F5344CB8AC3E}">
        <p14:creationId xmlns:p14="http://schemas.microsoft.com/office/powerpoint/2010/main" val="172785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1" grpId="0"/>
      <p:bldP spid="24" grpId="0"/>
      <p:bldP spid="26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6839</TotalTime>
  <Words>920</Words>
  <Application>Microsoft Macintosh PowerPoint</Application>
  <PresentationFormat>Widescreen</PresentationFormat>
  <Paragraphs>109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A Twist in the Protein Folding Dogma</vt:lpstr>
      <vt:lpstr>The AAA team</vt:lpstr>
      <vt:lpstr>PowerPoint Presentation</vt:lpstr>
      <vt:lpstr>The Central Dogma of Molecular Biology</vt:lpstr>
      <vt:lpstr>Translation &amp; Genetic Code</vt:lpstr>
      <vt:lpstr>Anfinsen’s Principle</vt:lpstr>
      <vt:lpstr>PowerPoint Presentation</vt:lpstr>
      <vt:lpstr>Our hypothesis: codons affect local structure</vt:lpstr>
      <vt:lpstr>Backbone Torsion Angles</vt:lpstr>
      <vt:lpstr>PowerPoint Presentation</vt:lpstr>
      <vt:lpstr>PowerPoint Presentation</vt:lpstr>
      <vt:lpstr>PowerPoint Presentation</vt:lpstr>
      <vt:lpstr>Context Matching: Controlling for Environment</vt:lpstr>
      <vt:lpstr>Defying “one sequence – one structure” dogma?</vt:lpstr>
      <vt:lpstr>PowerPoint Presentation</vt:lpstr>
      <vt:lpstr>Alternate Conformations are Stable in Molecular Dynamics</vt:lpstr>
      <vt:lpstr>In situ chimeras remain stable </vt:lpstr>
      <vt:lpstr>Alternate Conformations Not Predicted By AlphaFold</vt:lpstr>
      <vt:lpstr>Our hypothesis: codons affect local structure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Silently Shaping Structure</dc:title>
  <dc:creator>Aviv A. Rosenberg</dc:creator>
  <cp:lastModifiedBy>Alexander Bronshtein</cp:lastModifiedBy>
  <cp:revision>276</cp:revision>
  <dcterms:created xsi:type="dcterms:W3CDTF">2021-10-26T06:13:18Z</dcterms:created>
  <dcterms:modified xsi:type="dcterms:W3CDTF">2023-05-15T04:33:00Z</dcterms:modified>
</cp:coreProperties>
</file>